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handoutMasterIdLst>
    <p:handoutMasterId r:id="rId39"/>
  </p:handoutMasterIdLst>
  <p:sldIdLst>
    <p:sldId id="256" r:id="rId4"/>
    <p:sldId id="326" r:id="rId5"/>
    <p:sldId id="332" r:id="rId6"/>
    <p:sldId id="291" r:id="rId7"/>
    <p:sldId id="309" r:id="rId8"/>
    <p:sldId id="329" r:id="rId9"/>
    <p:sldId id="324" r:id="rId10"/>
    <p:sldId id="310" r:id="rId11"/>
    <p:sldId id="311" r:id="rId12"/>
    <p:sldId id="312" r:id="rId13"/>
    <p:sldId id="313" r:id="rId14"/>
    <p:sldId id="314" r:id="rId15"/>
    <p:sldId id="315" r:id="rId16"/>
    <p:sldId id="316" r:id="rId17"/>
    <p:sldId id="322" r:id="rId18"/>
    <p:sldId id="268" r:id="rId19"/>
    <p:sldId id="299" r:id="rId20"/>
    <p:sldId id="318" r:id="rId21"/>
    <p:sldId id="319" r:id="rId22"/>
    <p:sldId id="320" r:id="rId23"/>
    <p:sldId id="321" r:id="rId24"/>
    <p:sldId id="300" r:id="rId25"/>
    <p:sldId id="328" r:id="rId26"/>
    <p:sldId id="330" r:id="rId27"/>
    <p:sldId id="287" r:id="rId28"/>
    <p:sldId id="290" r:id="rId29"/>
    <p:sldId id="288" r:id="rId30"/>
    <p:sldId id="289" r:id="rId31"/>
    <p:sldId id="301" r:id="rId32"/>
    <p:sldId id="302" r:id="rId33"/>
    <p:sldId id="303" r:id="rId34"/>
    <p:sldId id="304" r:id="rId35"/>
    <p:sldId id="279" r:id="rId36"/>
    <p:sldId id="295"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cott" initials="DS" lastIdx="21" clrIdx="0">
    <p:extLst>
      <p:ext uri="{19B8F6BF-5375-455C-9EA6-DF929625EA0E}">
        <p15:presenceInfo xmlns:p15="http://schemas.microsoft.com/office/powerpoint/2012/main" userId="S-1-5-21-646537920-694158713-1251821120-13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BB"/>
    <a:srgbClr val="FAD672"/>
    <a:srgbClr val="F9DD77"/>
    <a:srgbClr val="F7F771"/>
    <a:srgbClr val="9B2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0" autoAdjust="0"/>
    <p:restoredTop sz="94622" autoAdjust="0"/>
  </p:normalViewPr>
  <p:slideViewPr>
    <p:cSldViewPr>
      <p:cViewPr varScale="1">
        <p:scale>
          <a:sx n="67" d="100"/>
          <a:sy n="67" d="100"/>
        </p:scale>
        <p:origin x="756" y="60"/>
      </p:cViewPr>
      <p:guideLst>
        <p:guide orient="horz" pos="2160"/>
        <p:guide pos="2880"/>
      </p:guideLst>
    </p:cSldViewPr>
  </p:slideViewPr>
  <p:outlineViewPr>
    <p:cViewPr>
      <p:scale>
        <a:sx n="33" d="100"/>
        <a:sy n="33" d="100"/>
      </p:scale>
      <p:origin x="0" y="12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C028-B5DF-42F1-BF4C-B85F89C5E54A}" type="doc">
      <dgm:prSet loTypeId="urn:microsoft.com/office/officeart/2005/8/layout/cycle1" loCatId="cycle" qsTypeId="urn:microsoft.com/office/officeart/2005/8/quickstyle/simple1" qsCatId="simple" csTypeId="urn:microsoft.com/office/officeart/2005/8/colors/accent1_2" csCatId="accent1" phldr="1"/>
      <dgm:spPr/>
    </dgm:pt>
    <dgm:pt modelId="{4FDCFED8-7379-432B-A09A-484283513F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Apprentice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views</a:t>
          </a:r>
        </a:p>
      </dgm:t>
    </dgm:pt>
    <dgm:pt modelId="{2E220D8D-3E75-4659-8F86-80C00325C759}" type="parTrans" cxnId="{2024CD8E-7D10-4024-9AC9-F5DC9BF2A090}">
      <dgm:prSet/>
      <dgm:spPr/>
      <dgm:t>
        <a:bodyPr/>
        <a:lstStyle/>
        <a:p>
          <a:endParaRPr lang="en-GB"/>
        </a:p>
      </dgm:t>
    </dgm:pt>
    <dgm:pt modelId="{A99BC8C4-6E92-473D-A79A-4B16B32E5931}" type="sibTrans" cxnId="{2024CD8E-7D10-4024-9AC9-F5DC9BF2A090}">
      <dgm:prSet/>
      <dgm:spPr/>
      <dgm:t>
        <a:bodyPr/>
        <a:lstStyle/>
        <a:p>
          <a:endParaRPr lang="en-GB"/>
        </a:p>
      </dgm:t>
    </dgm:pt>
    <dgm:pt modelId="{27F41597-E842-45DA-8178-E622D71C12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Dialogue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with teaching staff/training providers</a:t>
          </a:r>
        </a:p>
      </dgm:t>
    </dgm:pt>
    <dgm:pt modelId="{A12FC95A-07BA-4F30-BD6D-80C8903D952F}" type="parTrans" cxnId="{4C565FC7-F4A5-4654-AD5A-4036D151C45D}">
      <dgm:prSet/>
      <dgm:spPr/>
      <dgm:t>
        <a:bodyPr/>
        <a:lstStyle/>
        <a:p>
          <a:endParaRPr lang="en-GB"/>
        </a:p>
      </dgm:t>
    </dgm:pt>
    <dgm:pt modelId="{B39F340E-1D36-4D5F-B454-95FBE5CE8EA6}" type="sibTrans" cxnId="{4C565FC7-F4A5-4654-AD5A-4036D151C45D}">
      <dgm:prSet/>
      <dgm:spPr/>
      <dgm:t>
        <a:bodyPr/>
        <a:lstStyle/>
        <a:p>
          <a:endParaRPr lang="en-GB"/>
        </a:p>
      </dgm:t>
    </dgm:pt>
    <dgm:pt modelId="{F01C0998-0BEB-4B95-83BE-1806450D72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Improved learning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experience</a:t>
          </a:r>
        </a:p>
      </dgm:t>
    </dgm:pt>
    <dgm:pt modelId="{62FD5BC9-8314-45C1-8607-00C2452F959E}" type="parTrans" cxnId="{4C47C41E-60E9-42F8-832F-0E73FB2304E7}">
      <dgm:prSet/>
      <dgm:spPr/>
      <dgm:t>
        <a:bodyPr/>
        <a:lstStyle/>
        <a:p>
          <a:endParaRPr lang="en-GB"/>
        </a:p>
      </dgm:t>
    </dgm:pt>
    <dgm:pt modelId="{932CEFA7-2583-442F-B42C-7BE698CE17C9}" type="sibTrans" cxnId="{4C47C41E-60E9-42F8-832F-0E73FB2304E7}">
      <dgm:prSet/>
      <dgm:spPr/>
      <dgm:t>
        <a:bodyPr/>
        <a:lstStyle/>
        <a:p>
          <a:endParaRPr lang="en-GB"/>
        </a:p>
      </dgm:t>
    </dgm:pt>
    <dgm:pt modelId="{9A26734B-DDCB-4115-ACFC-A4C94AA6DBDE}" type="pres">
      <dgm:prSet presAssocID="{B968C028-B5DF-42F1-BF4C-B85F89C5E54A}" presName="cycle" presStyleCnt="0">
        <dgm:presLayoutVars>
          <dgm:dir/>
          <dgm:resizeHandles val="exact"/>
        </dgm:presLayoutVars>
      </dgm:prSet>
      <dgm:spPr/>
    </dgm:pt>
    <dgm:pt modelId="{CDA73E7C-49EC-4C0D-AC2E-2AD1F0C821DF}" type="pres">
      <dgm:prSet presAssocID="{4FDCFED8-7379-432B-A09A-484283513FA0}" presName="dummy" presStyleCnt="0"/>
      <dgm:spPr/>
    </dgm:pt>
    <dgm:pt modelId="{2D59E348-5C48-4B38-9DA3-8CF54258CCED}" type="pres">
      <dgm:prSet presAssocID="{4FDCFED8-7379-432B-A09A-484283513FA0}" presName="node" presStyleLbl="revTx" presStyleIdx="0" presStyleCnt="3">
        <dgm:presLayoutVars>
          <dgm:bulletEnabled val="1"/>
        </dgm:presLayoutVars>
      </dgm:prSet>
      <dgm:spPr/>
      <dgm:t>
        <a:bodyPr/>
        <a:lstStyle/>
        <a:p>
          <a:endParaRPr lang="en-GB"/>
        </a:p>
      </dgm:t>
    </dgm:pt>
    <dgm:pt modelId="{E4AC4A3F-3522-4F31-AD69-E25E1A123FD4}" type="pres">
      <dgm:prSet presAssocID="{A99BC8C4-6E92-473D-A79A-4B16B32E5931}" presName="sibTrans" presStyleLbl="node1" presStyleIdx="0" presStyleCnt="3"/>
      <dgm:spPr/>
      <dgm:t>
        <a:bodyPr/>
        <a:lstStyle/>
        <a:p>
          <a:endParaRPr lang="en-GB"/>
        </a:p>
      </dgm:t>
    </dgm:pt>
    <dgm:pt modelId="{F390210F-99F1-4CB3-9276-ADA42CBD4813}" type="pres">
      <dgm:prSet presAssocID="{27F41597-E842-45DA-8178-E622D71C12F4}" presName="dummy" presStyleCnt="0"/>
      <dgm:spPr/>
    </dgm:pt>
    <dgm:pt modelId="{E8010468-6A4A-4870-B8DF-15FEF46FF279}" type="pres">
      <dgm:prSet presAssocID="{27F41597-E842-45DA-8178-E622D71C12F4}" presName="node" presStyleLbl="revTx" presStyleIdx="1" presStyleCnt="3">
        <dgm:presLayoutVars>
          <dgm:bulletEnabled val="1"/>
        </dgm:presLayoutVars>
      </dgm:prSet>
      <dgm:spPr/>
      <dgm:t>
        <a:bodyPr/>
        <a:lstStyle/>
        <a:p>
          <a:endParaRPr lang="en-GB"/>
        </a:p>
      </dgm:t>
    </dgm:pt>
    <dgm:pt modelId="{AE7A2774-9CAA-41F4-94CE-7E9557D2EF7F}" type="pres">
      <dgm:prSet presAssocID="{B39F340E-1D36-4D5F-B454-95FBE5CE8EA6}" presName="sibTrans" presStyleLbl="node1" presStyleIdx="1" presStyleCnt="3"/>
      <dgm:spPr/>
      <dgm:t>
        <a:bodyPr/>
        <a:lstStyle/>
        <a:p>
          <a:endParaRPr lang="en-GB"/>
        </a:p>
      </dgm:t>
    </dgm:pt>
    <dgm:pt modelId="{C1868A65-5BA4-45BD-AE8E-62C7F71D2A1E}" type="pres">
      <dgm:prSet presAssocID="{F01C0998-0BEB-4B95-83BE-1806450D72C4}" presName="dummy" presStyleCnt="0"/>
      <dgm:spPr/>
    </dgm:pt>
    <dgm:pt modelId="{C13313FE-2629-4FFE-93A8-73F738FE42F0}" type="pres">
      <dgm:prSet presAssocID="{F01C0998-0BEB-4B95-83BE-1806450D72C4}" presName="node" presStyleLbl="revTx" presStyleIdx="2" presStyleCnt="3">
        <dgm:presLayoutVars>
          <dgm:bulletEnabled val="1"/>
        </dgm:presLayoutVars>
      </dgm:prSet>
      <dgm:spPr/>
      <dgm:t>
        <a:bodyPr/>
        <a:lstStyle/>
        <a:p>
          <a:endParaRPr lang="en-GB"/>
        </a:p>
      </dgm:t>
    </dgm:pt>
    <dgm:pt modelId="{C1B42763-5AA1-4CDE-8A63-E60A43132805}" type="pres">
      <dgm:prSet presAssocID="{932CEFA7-2583-442F-B42C-7BE698CE17C9}" presName="sibTrans" presStyleLbl="node1" presStyleIdx="2" presStyleCnt="3"/>
      <dgm:spPr/>
      <dgm:t>
        <a:bodyPr/>
        <a:lstStyle/>
        <a:p>
          <a:endParaRPr lang="en-GB"/>
        </a:p>
      </dgm:t>
    </dgm:pt>
  </dgm:ptLst>
  <dgm:cxnLst>
    <dgm:cxn modelId="{4C47C41E-60E9-42F8-832F-0E73FB2304E7}" srcId="{B968C028-B5DF-42F1-BF4C-B85F89C5E54A}" destId="{F01C0998-0BEB-4B95-83BE-1806450D72C4}" srcOrd="2" destOrd="0" parTransId="{62FD5BC9-8314-45C1-8607-00C2452F959E}" sibTransId="{932CEFA7-2583-442F-B42C-7BE698CE17C9}"/>
    <dgm:cxn modelId="{4C565FC7-F4A5-4654-AD5A-4036D151C45D}" srcId="{B968C028-B5DF-42F1-BF4C-B85F89C5E54A}" destId="{27F41597-E842-45DA-8178-E622D71C12F4}" srcOrd="1" destOrd="0" parTransId="{A12FC95A-07BA-4F30-BD6D-80C8903D952F}" sibTransId="{B39F340E-1D36-4D5F-B454-95FBE5CE8EA6}"/>
    <dgm:cxn modelId="{B866750F-1C0C-4900-8402-20657C217A15}" type="presOf" srcId="{A99BC8C4-6E92-473D-A79A-4B16B32E5931}" destId="{E4AC4A3F-3522-4F31-AD69-E25E1A123FD4}" srcOrd="0" destOrd="0" presId="urn:microsoft.com/office/officeart/2005/8/layout/cycle1"/>
    <dgm:cxn modelId="{2024CD8E-7D10-4024-9AC9-F5DC9BF2A090}" srcId="{B968C028-B5DF-42F1-BF4C-B85F89C5E54A}" destId="{4FDCFED8-7379-432B-A09A-484283513FA0}" srcOrd="0" destOrd="0" parTransId="{2E220D8D-3E75-4659-8F86-80C00325C759}" sibTransId="{A99BC8C4-6E92-473D-A79A-4B16B32E5931}"/>
    <dgm:cxn modelId="{1E917355-4AD4-4840-B2C0-4B57D3770C87}" type="presOf" srcId="{27F41597-E842-45DA-8178-E622D71C12F4}" destId="{E8010468-6A4A-4870-B8DF-15FEF46FF279}" srcOrd="0" destOrd="0" presId="urn:microsoft.com/office/officeart/2005/8/layout/cycle1"/>
    <dgm:cxn modelId="{5BFC4058-19ED-4AA0-864C-7721ACEE5D54}" type="presOf" srcId="{932CEFA7-2583-442F-B42C-7BE698CE17C9}" destId="{C1B42763-5AA1-4CDE-8A63-E60A43132805}" srcOrd="0" destOrd="0" presId="urn:microsoft.com/office/officeart/2005/8/layout/cycle1"/>
    <dgm:cxn modelId="{A0A592A3-57A0-4A04-BB66-0AF6EC7E6782}" type="presOf" srcId="{B968C028-B5DF-42F1-BF4C-B85F89C5E54A}" destId="{9A26734B-DDCB-4115-ACFC-A4C94AA6DBDE}" srcOrd="0" destOrd="0" presId="urn:microsoft.com/office/officeart/2005/8/layout/cycle1"/>
    <dgm:cxn modelId="{6E802B92-1A03-4EE9-8CBB-2A78FEBE2252}" type="presOf" srcId="{F01C0998-0BEB-4B95-83BE-1806450D72C4}" destId="{C13313FE-2629-4FFE-93A8-73F738FE42F0}" srcOrd="0" destOrd="0" presId="urn:microsoft.com/office/officeart/2005/8/layout/cycle1"/>
    <dgm:cxn modelId="{565E4FCF-9CF2-4ECD-985E-2B6086DFCAE5}" type="presOf" srcId="{B39F340E-1D36-4D5F-B454-95FBE5CE8EA6}" destId="{AE7A2774-9CAA-41F4-94CE-7E9557D2EF7F}" srcOrd="0" destOrd="0" presId="urn:microsoft.com/office/officeart/2005/8/layout/cycle1"/>
    <dgm:cxn modelId="{7F4E1F77-310F-4B1A-B9F9-0A0EBE291ECA}" type="presOf" srcId="{4FDCFED8-7379-432B-A09A-484283513FA0}" destId="{2D59E348-5C48-4B38-9DA3-8CF54258CCED}" srcOrd="0" destOrd="0" presId="urn:microsoft.com/office/officeart/2005/8/layout/cycle1"/>
    <dgm:cxn modelId="{CC9EEE06-9A2B-4F4B-9F1E-304CA1A4842D}" type="presParOf" srcId="{9A26734B-DDCB-4115-ACFC-A4C94AA6DBDE}" destId="{CDA73E7C-49EC-4C0D-AC2E-2AD1F0C821DF}" srcOrd="0" destOrd="0" presId="urn:microsoft.com/office/officeart/2005/8/layout/cycle1"/>
    <dgm:cxn modelId="{C46CE433-86C4-412C-9E44-66D00509CB8D}" type="presParOf" srcId="{9A26734B-DDCB-4115-ACFC-A4C94AA6DBDE}" destId="{2D59E348-5C48-4B38-9DA3-8CF54258CCED}" srcOrd="1" destOrd="0" presId="urn:microsoft.com/office/officeart/2005/8/layout/cycle1"/>
    <dgm:cxn modelId="{12DE8C12-C6F0-4A87-A485-5A9A8A48DC0F}" type="presParOf" srcId="{9A26734B-DDCB-4115-ACFC-A4C94AA6DBDE}" destId="{E4AC4A3F-3522-4F31-AD69-E25E1A123FD4}" srcOrd="2" destOrd="0" presId="urn:microsoft.com/office/officeart/2005/8/layout/cycle1"/>
    <dgm:cxn modelId="{D2258B15-BB5F-46FB-AA8F-CC8EF5B2C341}" type="presParOf" srcId="{9A26734B-DDCB-4115-ACFC-A4C94AA6DBDE}" destId="{F390210F-99F1-4CB3-9276-ADA42CBD4813}" srcOrd="3" destOrd="0" presId="urn:microsoft.com/office/officeart/2005/8/layout/cycle1"/>
    <dgm:cxn modelId="{72A01068-95D0-452F-B401-8DB8FFEB1867}" type="presParOf" srcId="{9A26734B-DDCB-4115-ACFC-A4C94AA6DBDE}" destId="{E8010468-6A4A-4870-B8DF-15FEF46FF279}" srcOrd="4" destOrd="0" presId="urn:microsoft.com/office/officeart/2005/8/layout/cycle1"/>
    <dgm:cxn modelId="{5954EB0D-B071-4D21-9941-15459F0B4261}" type="presParOf" srcId="{9A26734B-DDCB-4115-ACFC-A4C94AA6DBDE}" destId="{AE7A2774-9CAA-41F4-94CE-7E9557D2EF7F}" srcOrd="5" destOrd="0" presId="urn:microsoft.com/office/officeart/2005/8/layout/cycle1"/>
    <dgm:cxn modelId="{963DBA65-B964-4157-8C35-8038D9E0A6DB}" type="presParOf" srcId="{9A26734B-DDCB-4115-ACFC-A4C94AA6DBDE}" destId="{C1868A65-5BA4-45BD-AE8E-62C7F71D2A1E}" srcOrd="6" destOrd="0" presId="urn:microsoft.com/office/officeart/2005/8/layout/cycle1"/>
    <dgm:cxn modelId="{14547C68-C1E4-4134-A9AF-A291DBA16B14}" type="presParOf" srcId="{9A26734B-DDCB-4115-ACFC-A4C94AA6DBDE}" destId="{C13313FE-2629-4FFE-93A8-73F738FE42F0}" srcOrd="7" destOrd="0" presId="urn:microsoft.com/office/officeart/2005/8/layout/cycle1"/>
    <dgm:cxn modelId="{EADB8AE8-66AF-4592-9924-4C65FD9C88C0}" type="presParOf" srcId="{9A26734B-DDCB-4115-ACFC-A4C94AA6DBDE}" destId="{C1B42763-5AA1-4CDE-8A63-E60A43132805}"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6DAD56-0B6D-4F77-A2AF-FB97A9638819}" type="datetimeFigureOut">
              <a:rPr lang="en-GB" smtClean="0"/>
              <a:t>14/10/2016</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E78248-944C-4CD1-B4AA-2DF57453CA59}" type="slidenum">
              <a:rPr lang="en-GB" smtClean="0"/>
              <a:t>‹#›</a:t>
            </a:fld>
            <a:endParaRPr lang="en-GB" dirty="0"/>
          </a:p>
        </p:txBody>
      </p:sp>
    </p:spTree>
    <p:extLst>
      <p:ext uri="{BB962C8B-B14F-4D97-AF65-F5344CB8AC3E}">
        <p14:creationId xmlns:p14="http://schemas.microsoft.com/office/powerpoint/2010/main" val="3887459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35C470-A95C-4C34-84FF-7E6B4354A42A}" type="datetimeFigureOut">
              <a:rPr lang="en-GB" smtClean="0"/>
              <a:t>14/10/2016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0DD5E7-4D59-45A9-BF4F-738A2F177C09}" type="slidenum">
              <a:rPr lang="en-GB" smtClean="0"/>
              <a:t>‹#›</a:t>
            </a:fld>
            <a:endParaRPr lang="en-GB" dirty="0"/>
          </a:p>
        </p:txBody>
      </p:sp>
    </p:spTree>
    <p:extLst>
      <p:ext uri="{BB962C8B-B14F-4D97-AF65-F5344CB8AC3E}">
        <p14:creationId xmlns:p14="http://schemas.microsoft.com/office/powerpoint/2010/main" val="35829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1" name="Rectangle 7"/>
          <p:cNvSpPr>
            <a:spLocks noGrp="1" noChangeArrowheads="1"/>
          </p:cNvSpPr>
          <p:nvPr>
            <p:ph type="sldNum" sz="quarter" idx="5"/>
          </p:nvPr>
        </p:nvSpPr>
        <p:spPr>
          <a:noFill/>
        </p:spPr>
        <p:txBody>
          <a:bodyPr/>
          <a:lstStyle/>
          <a:p>
            <a:fld id="{49E8056C-4840-49F5-9946-570592A4C963}" type="slidenum">
              <a:rPr lang="en-GB" smtClean="0"/>
              <a:pPr/>
              <a:t>1</a:t>
            </a:fld>
            <a:endParaRPr lang="en-GB" dirty="0" smtClean="0"/>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2779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leads us to say that the best way to give feedback</a:t>
            </a:r>
            <a:r>
              <a:rPr lang="en-GB" baseline="0" dirty="0" smtClean="0"/>
              <a:t> is using an ABCDE model. </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21</a:t>
            </a:fld>
            <a:endParaRPr lang="en-GB" dirty="0"/>
          </a:p>
        </p:txBody>
      </p:sp>
    </p:spTree>
    <p:extLst>
      <p:ext uri="{BB962C8B-B14F-4D97-AF65-F5344CB8AC3E}">
        <p14:creationId xmlns:p14="http://schemas.microsoft.com/office/powerpoint/2010/main" val="429224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04719AC8-B20D-479D-A390-9D4971C978D2}" type="slidenum">
              <a:rPr lang="en-GB" sz="1200"/>
              <a:pPr algn="r" defTabSz="883649"/>
              <a:t>22</a:t>
            </a:fld>
            <a:endParaRPr lang="en-GB" sz="1200" dirty="0"/>
          </a:p>
        </p:txBody>
      </p:sp>
      <p:sp>
        <p:nvSpPr>
          <p:cNvPr id="451586" name="Rectangle 2"/>
          <p:cNvSpPr>
            <a:spLocks noGrp="1" noRot="1" noChangeAspect="1" noChangeArrowheads="1" noTextEdit="1"/>
          </p:cNvSpPr>
          <p:nvPr>
            <p:ph type="sldImg"/>
          </p:nvPr>
        </p:nvSpPr>
        <p:spPr>
          <a:xfrm>
            <a:off x="920750" y="744538"/>
            <a:ext cx="4960938" cy="3722687"/>
          </a:xfrm>
          <a:ln/>
        </p:spPr>
      </p:sp>
      <p:sp>
        <p:nvSpPr>
          <p:cNvPr id="451587"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203896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just reinforcement for what they have already covered on the flip chart in more general terms</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25</a:t>
            </a:fld>
            <a:endParaRPr lang="en-GB" dirty="0"/>
          </a:p>
        </p:txBody>
      </p:sp>
    </p:spTree>
    <p:extLst>
      <p:ext uri="{BB962C8B-B14F-4D97-AF65-F5344CB8AC3E}">
        <p14:creationId xmlns:p14="http://schemas.microsoft.com/office/powerpoint/2010/main" val="365277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final one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26</a:t>
            </a:fld>
            <a:endParaRPr lang="en-GB" dirty="0"/>
          </a:p>
        </p:txBody>
      </p:sp>
    </p:spTree>
    <p:extLst>
      <p:ext uri="{BB962C8B-B14F-4D97-AF65-F5344CB8AC3E}">
        <p14:creationId xmlns:p14="http://schemas.microsoft.com/office/powerpoint/2010/main" val="2731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670FE148-8C07-4180-B655-28F7B174C873}" type="slidenum">
              <a:rPr lang="en-GB" sz="1200"/>
              <a:pPr algn="r" defTabSz="883649"/>
              <a:t>27</a:t>
            </a:fld>
            <a:endParaRPr lang="en-GB" sz="1200" dirty="0"/>
          </a:p>
        </p:txBody>
      </p:sp>
      <p:sp>
        <p:nvSpPr>
          <p:cNvPr id="439298" name="Rectangle 2"/>
          <p:cNvSpPr>
            <a:spLocks noGrp="1" noRot="1" noChangeAspect="1" noChangeArrowheads="1" noTextEdit="1"/>
          </p:cNvSpPr>
          <p:nvPr>
            <p:ph type="sldImg"/>
          </p:nvPr>
        </p:nvSpPr>
        <p:spPr>
          <a:xfrm>
            <a:off x="920750" y="744538"/>
            <a:ext cx="4960938" cy="3722687"/>
          </a:xfrm>
          <a:ln/>
        </p:spPr>
      </p:sp>
      <p:sp>
        <p:nvSpPr>
          <p:cNvPr id="439299" name="Rectangle 3"/>
          <p:cNvSpPr>
            <a:spLocks noGrp="1" noChangeArrowheads="1"/>
          </p:cNvSpPr>
          <p:nvPr>
            <p:ph type="body" idx="1"/>
          </p:nvPr>
        </p:nvSpPr>
        <p:spPr>
          <a:noFill/>
          <a:ln/>
        </p:spPr>
        <p:txBody>
          <a:bodyPr lIns="88288" tIns="44144" rIns="88288" bIns="44144"/>
          <a:lstStyle/>
          <a:p>
            <a:pPr eaLnBrk="1" hangingPunct="1"/>
            <a:r>
              <a:rPr lang="en-US" dirty="0" smtClean="0"/>
              <a:t>As is this slide</a:t>
            </a:r>
          </a:p>
        </p:txBody>
      </p:sp>
    </p:spTree>
    <p:extLst>
      <p:ext uri="{BB962C8B-B14F-4D97-AF65-F5344CB8AC3E}">
        <p14:creationId xmlns:p14="http://schemas.microsoft.com/office/powerpoint/2010/main" val="73325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slide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28</a:t>
            </a:fld>
            <a:endParaRPr lang="en-GB" dirty="0"/>
          </a:p>
        </p:txBody>
      </p:sp>
    </p:spTree>
    <p:extLst>
      <p:ext uri="{BB962C8B-B14F-4D97-AF65-F5344CB8AC3E}">
        <p14:creationId xmlns:p14="http://schemas.microsoft.com/office/powerpoint/2010/main" val="58893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025ECAA1-B2C0-4081-8F99-03A0571A5CF2}" type="slidenum">
              <a:rPr lang="en-GB" sz="1200"/>
              <a:pPr algn="r" defTabSz="883649"/>
              <a:t>29</a:t>
            </a:fld>
            <a:endParaRPr lang="en-GB" sz="1200" dirty="0"/>
          </a:p>
        </p:txBody>
      </p:sp>
      <p:sp>
        <p:nvSpPr>
          <p:cNvPr id="453634" name="Rectangle 2"/>
          <p:cNvSpPr>
            <a:spLocks noGrp="1" noRot="1" noChangeAspect="1" noChangeArrowheads="1" noTextEdit="1"/>
          </p:cNvSpPr>
          <p:nvPr>
            <p:ph type="sldImg"/>
          </p:nvPr>
        </p:nvSpPr>
        <p:spPr>
          <a:xfrm>
            <a:off x="920750" y="744538"/>
            <a:ext cx="4960938" cy="3722687"/>
          </a:xfrm>
          <a:ln/>
        </p:spPr>
      </p:sp>
      <p:sp>
        <p:nvSpPr>
          <p:cNvPr id="453635" name="Rectangle 3"/>
          <p:cNvSpPr>
            <a:spLocks noGrp="1" noChangeArrowheads="1"/>
          </p:cNvSpPr>
          <p:nvPr>
            <p:ph type="body" idx="1"/>
          </p:nvPr>
        </p:nvSpPr>
        <p:spPr>
          <a:noFill/>
          <a:ln/>
        </p:spPr>
        <p:txBody>
          <a:bodyPr lIns="88288" tIns="44144" rIns="88288" bIns="44144"/>
          <a:lstStyle/>
          <a:p>
            <a:pPr eaLnBrk="1" hangingPunct="1"/>
            <a:r>
              <a:rPr lang="en-US" dirty="0" smtClean="0"/>
              <a:t>This is a whole group flip chart exercise. Put</a:t>
            </a:r>
            <a:r>
              <a:rPr lang="en-US" baseline="0" dirty="0" smtClean="0"/>
              <a:t> up 3 flipcharts or the equivalent with before, during and after and write up suggestions from the group. This could also be done on a laptop, projecting onto the screen if you wish.</a:t>
            </a:r>
            <a:endParaRPr lang="en-US" dirty="0" smtClean="0"/>
          </a:p>
        </p:txBody>
      </p:sp>
    </p:spTree>
    <p:extLst>
      <p:ext uri="{BB962C8B-B14F-4D97-AF65-F5344CB8AC3E}">
        <p14:creationId xmlns:p14="http://schemas.microsoft.com/office/powerpoint/2010/main" val="407267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3 slides are just reinforcement hopefully they will have shouted out most of these!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30</a:t>
            </a:fld>
            <a:endParaRPr lang="en-GB" dirty="0"/>
          </a:p>
        </p:txBody>
      </p:sp>
    </p:spTree>
    <p:extLst>
      <p:ext uri="{BB962C8B-B14F-4D97-AF65-F5344CB8AC3E}">
        <p14:creationId xmlns:p14="http://schemas.microsoft.com/office/powerpoint/2010/main" val="248340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66B830A5-3745-4D62-BAAF-E6C99DD29116}" type="slidenum">
              <a:rPr lang="en-GB" sz="1200"/>
              <a:pPr algn="r" defTabSz="883649"/>
              <a:t>34</a:t>
            </a:fld>
            <a:endParaRPr lang="en-GB" sz="1200" dirty="0"/>
          </a:p>
        </p:txBody>
      </p:sp>
      <p:sp>
        <p:nvSpPr>
          <p:cNvPr id="460802" name="Rectangle 2"/>
          <p:cNvSpPr>
            <a:spLocks noGrp="1" noRot="1" noChangeAspect="1" noChangeArrowheads="1" noTextEdit="1"/>
          </p:cNvSpPr>
          <p:nvPr>
            <p:ph type="sldImg"/>
          </p:nvPr>
        </p:nvSpPr>
        <p:spPr>
          <a:xfrm>
            <a:off x="920750" y="744538"/>
            <a:ext cx="4960938" cy="3722687"/>
          </a:xfrm>
          <a:ln/>
        </p:spPr>
      </p:sp>
      <p:sp>
        <p:nvSpPr>
          <p:cNvPr id="460803"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405254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5676312B-D86B-47C6-BFB9-2525D7DAA56C}" type="slidenum">
              <a:rPr lang="en-GB" sz="1200"/>
              <a:pPr algn="r" defTabSz="883649"/>
              <a:t>2</a:t>
            </a:fld>
            <a:endParaRPr lang="en-GB" sz="1200" dirty="0"/>
          </a:p>
        </p:txBody>
      </p:sp>
      <p:sp>
        <p:nvSpPr>
          <p:cNvPr id="432130" name="Rectangle 2"/>
          <p:cNvSpPr>
            <a:spLocks noGrp="1" noRot="1" noChangeAspect="1" noChangeArrowheads="1" noTextEdit="1"/>
          </p:cNvSpPr>
          <p:nvPr>
            <p:ph type="sldImg"/>
          </p:nvPr>
        </p:nvSpPr>
        <p:spPr>
          <a:xfrm>
            <a:off x="920750" y="744538"/>
            <a:ext cx="4960938" cy="3722687"/>
          </a:xfrm>
          <a:ln/>
        </p:spPr>
      </p:sp>
      <p:sp>
        <p:nvSpPr>
          <p:cNvPr id="432131"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147748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3A475F7A-6550-4A40-9198-791FD10AE359}" type="slidenum">
              <a:rPr lang="en-GB" sz="1200"/>
              <a:pPr algn="r" defTabSz="883649"/>
              <a:t>5</a:t>
            </a:fld>
            <a:endParaRPr lang="en-GB" sz="1200" dirty="0"/>
          </a:p>
        </p:txBody>
      </p:sp>
      <p:sp>
        <p:nvSpPr>
          <p:cNvPr id="434178" name="Rectangle 2"/>
          <p:cNvSpPr>
            <a:spLocks noGrp="1" noRot="1" noChangeAspect="1" noChangeArrowheads="1" noTextEdit="1"/>
          </p:cNvSpPr>
          <p:nvPr>
            <p:ph type="sldImg"/>
          </p:nvPr>
        </p:nvSpPr>
        <p:spPr>
          <a:xfrm>
            <a:off x="920750" y="744538"/>
            <a:ext cx="4960938" cy="3722687"/>
          </a:xfrm>
          <a:ln/>
        </p:spPr>
      </p:sp>
      <p:sp>
        <p:nvSpPr>
          <p:cNvPr id="434179"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203899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Rot="1" noChangeAspect="1" noChangeArrowheads="1" noTextEdit="1"/>
          </p:cNvSpPr>
          <p:nvPr>
            <p:ph type="sldImg"/>
          </p:nvPr>
        </p:nvSpPr>
        <p:spPr>
          <a:xfrm>
            <a:off x="920750" y="746125"/>
            <a:ext cx="4960938" cy="3721100"/>
          </a:xfrm>
          <a:ln/>
        </p:spPr>
      </p:sp>
      <p:sp>
        <p:nvSpPr>
          <p:cNvPr id="444418" name="Rectangle 3"/>
          <p:cNvSpPr>
            <a:spLocks noGrp="1" noChangeArrowheads="1"/>
          </p:cNvSpPr>
          <p:nvPr>
            <p:ph type="body" idx="1"/>
          </p:nvPr>
        </p:nvSpPr>
        <p:spPr>
          <a:xfrm>
            <a:off x="908992" y="4714653"/>
            <a:ext cx="4979692" cy="4465217"/>
          </a:xfrm>
          <a:noFill/>
          <a:ln/>
        </p:spPr>
        <p:txBody>
          <a:bodyPr lIns="88277" tIns="44139" rIns="88277" bIns="44139"/>
          <a:lstStyle/>
          <a:p>
            <a:r>
              <a:rPr lang="en-US" dirty="0" smtClean="0"/>
              <a:t>Introduce this by asking  the whole</a:t>
            </a:r>
            <a:r>
              <a:rPr lang="en-US" baseline="0" dirty="0" smtClean="0"/>
              <a:t> group to come up with ideas about they understand by all of the headings on the SLE – Curriculum, Learning Resources, Learning and Teaching Process etc.</a:t>
            </a:r>
            <a:endParaRPr lang="en-US" dirty="0" smtClean="0"/>
          </a:p>
        </p:txBody>
      </p:sp>
    </p:spTree>
    <p:extLst>
      <p:ext uri="{BB962C8B-B14F-4D97-AF65-F5344CB8AC3E}">
        <p14:creationId xmlns:p14="http://schemas.microsoft.com/office/powerpoint/2010/main" val="18644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8</a:t>
            </a:fld>
            <a:endParaRPr lang="en-GB" dirty="0"/>
          </a:p>
        </p:txBody>
      </p:sp>
    </p:spTree>
    <p:extLst>
      <p:ext uri="{BB962C8B-B14F-4D97-AF65-F5344CB8AC3E}">
        <p14:creationId xmlns:p14="http://schemas.microsoft.com/office/powerpoint/2010/main" val="50105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range of teaching methods that are used? Lectures, tutorials, practical</a:t>
            </a:r>
            <a:r>
              <a:rPr lang="en-GB"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work, labs, group work.</a:t>
            </a:r>
            <a:endPar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the right method for the kind of course? Is there a good balance of theory work and practical  activity?</a:t>
            </a:r>
          </a:p>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accessible?</a:t>
            </a:r>
          </a:p>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10</a:t>
            </a:fld>
            <a:endParaRPr lang="en-GB" dirty="0"/>
          </a:p>
        </p:txBody>
      </p:sp>
    </p:spTree>
    <p:extLst>
      <p:ext uri="{BB962C8B-B14F-4D97-AF65-F5344CB8AC3E}">
        <p14:creationId xmlns:p14="http://schemas.microsoft.com/office/powerpoint/2010/main" val="20658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should enable you to</a:t>
            </a:r>
            <a:r>
              <a:rPr lang="en-GB" baseline="0" dirty="0" smtClean="0"/>
              <a:t> have a short discussion on the SLE. Have they placed the improvement suggestions on the right part of the SLE? Does their example fit the SLE at all or should it be dealt with by someone else?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15</a:t>
            </a:fld>
            <a:endParaRPr lang="en-GB" dirty="0"/>
          </a:p>
        </p:txBody>
      </p:sp>
    </p:spTree>
    <p:extLst>
      <p:ext uri="{BB962C8B-B14F-4D97-AF65-F5344CB8AC3E}">
        <p14:creationId xmlns:p14="http://schemas.microsoft.com/office/powerpoint/2010/main" val="371534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slide – we showed it before the break – the slides have expanded language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16</a:t>
            </a:fld>
            <a:endParaRPr lang="en-GB" dirty="0"/>
          </a:p>
        </p:txBody>
      </p:sp>
    </p:spTree>
    <p:extLst>
      <p:ext uri="{BB962C8B-B14F-4D97-AF65-F5344CB8AC3E}">
        <p14:creationId xmlns:p14="http://schemas.microsoft.com/office/powerpoint/2010/main" val="343137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17</a:t>
            </a:fld>
            <a:endParaRPr lang="en-GB" dirty="0"/>
          </a:p>
        </p:txBody>
      </p:sp>
    </p:spTree>
    <p:extLst>
      <p:ext uri="{BB962C8B-B14F-4D97-AF65-F5344CB8AC3E}">
        <p14:creationId xmlns:p14="http://schemas.microsoft.com/office/powerpoint/2010/main" val="1847574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cid:5326877C-9390-451E-BFAA-C2875958CEAE@gateway.2wire.ne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6792"/>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371600" y="3356992"/>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 name, date etc.</a:t>
            </a:r>
            <a:endParaRPr lang="en-GB"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4294"/>
          <a:stretch/>
        </p:blipFill>
        <p:spPr>
          <a:xfrm>
            <a:off x="0" y="2857"/>
            <a:ext cx="9144000" cy="1049879"/>
          </a:xfrm>
          <a:prstGeom prst="rect">
            <a:avLst/>
          </a:prstGeom>
        </p:spPr>
      </p:pic>
      <p:pic>
        <p:nvPicPr>
          <p:cNvPr id="9" name="Picture 8"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l="27163" t="94655" r="-172" b="1936"/>
          <a:stretch/>
        </p:blipFill>
        <p:spPr bwMode="auto">
          <a:xfrm>
            <a:off x="2411760" y="6309320"/>
            <a:ext cx="6748041" cy="516915"/>
          </a:xfrm>
          <a:prstGeom prst="rect">
            <a:avLst/>
          </a:prstGeom>
          <a:noFill/>
          <a:ln>
            <a:noFill/>
          </a:ln>
          <a:extLst>
            <a:ext uri="{53640926-AAD7-44D8-BBD7-CCE9431645EC}">
              <a14:shadowObscured xmlns:a14="http://schemas.microsoft.com/office/drawing/2010/main"/>
            </a:ext>
          </a:extLst>
        </p:spPr>
      </p:pic>
      <p:sp>
        <p:nvSpPr>
          <p:cNvPr id="12" name="TextBox 7"/>
          <p:cNvSpPr txBox="1">
            <a:spLocks noChangeArrowheads="1"/>
          </p:cNvSpPr>
          <p:nvPr userDrawn="1"/>
        </p:nvSpPr>
        <p:spPr bwMode="auto">
          <a:xfrm>
            <a:off x="2803798" y="5733256"/>
            <a:ext cx="3568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99792" y="5672658"/>
            <a:ext cx="636662" cy="6366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7564" y="5805264"/>
            <a:ext cx="1936204" cy="838378"/>
          </a:xfrm>
          <a:prstGeom prst="rect">
            <a:avLst/>
          </a:prstGeom>
        </p:spPr>
      </p:pic>
      <p:pic>
        <p:nvPicPr>
          <p:cNvPr id="18" name="Picture 17"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t="92971" r="91250" b="2664"/>
          <a:stretch/>
        </p:blipFill>
        <p:spPr bwMode="auto">
          <a:xfrm>
            <a:off x="-4514" y="6058313"/>
            <a:ext cx="400050" cy="661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55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36465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5165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653B2E-8372-4562-B2D6-0B21961A7E1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774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E3C7260-5D43-48DB-84C5-4A235C70DE0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3706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BAF5C4F-468E-44A6-85E8-758A9244B05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5096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8E94EDF-3261-47DC-ACE7-7AB4CB891CE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25017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746E7D51-BDBB-46A5-AE24-5C55560BC5A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229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127D089E-32C5-45F3-A16D-C7D14B7876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4877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395B54B-EED2-430F-9FAF-7EA1977B07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769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EA9EB01-DE5A-494B-B74C-A2126522F3E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130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36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1" name="Group 10"/>
          <p:cNvGrpSpPr/>
          <p:nvPr userDrawn="1"/>
        </p:nvGrpSpPr>
        <p:grpSpPr>
          <a:xfrm>
            <a:off x="0" y="6021288"/>
            <a:ext cx="9180512" cy="836872"/>
            <a:chOff x="2313341" y="6344818"/>
            <a:chExt cx="6830659" cy="513342"/>
          </a:xfrm>
        </p:grpSpPr>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19086" t="235" b="235"/>
            <a:stretch/>
          </p:blipFill>
          <p:spPr>
            <a:xfrm>
              <a:off x="4002318" y="6344818"/>
              <a:ext cx="5141682" cy="513342"/>
            </a:xfrm>
            <a:prstGeom prst="rect">
              <a:avLst/>
            </a:prstGeom>
          </p:spPr>
        </p:pic>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53309" t="235" r="16521" b="235"/>
            <a:stretch/>
          </p:blipFill>
          <p:spPr>
            <a:xfrm>
              <a:off x="2313341" y="6344818"/>
              <a:ext cx="1688977" cy="513342"/>
            </a:xfrm>
            <a:prstGeom prst="rect">
              <a:avLst/>
            </a:prstGeom>
          </p:spPr>
        </p:pic>
      </p:grpSp>
      <p:sp>
        <p:nvSpPr>
          <p:cNvPr id="8" name="TextBox 7"/>
          <p:cNvSpPr txBox="1">
            <a:spLocks noChangeArrowheads="1"/>
          </p:cNvSpPr>
          <p:nvPr userDrawn="1"/>
        </p:nvSpPr>
        <p:spPr bwMode="auto">
          <a:xfrm>
            <a:off x="2915816" y="6237312"/>
            <a:ext cx="345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27784" y="6032698"/>
            <a:ext cx="780678" cy="7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433074"/>
            <a:ext cx="1763688" cy="763678"/>
          </a:xfrm>
          <a:prstGeom prst="rect">
            <a:avLst/>
          </a:prstGeom>
        </p:spPr>
      </p:pic>
    </p:spTree>
    <p:extLst>
      <p:ext uri="{BB962C8B-B14F-4D97-AF65-F5344CB8AC3E}">
        <p14:creationId xmlns:p14="http://schemas.microsoft.com/office/powerpoint/2010/main" val="531749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0B2437F-771D-4A62-8105-7852E90D5D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95161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7C573A1-C246-4FE5-878B-44578EC80D8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9630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7B48E9F-F33F-4877-BF7C-B11E9EEF422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292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06A37FF-95C2-485C-BFB4-B06F72F2CDF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3014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FA5CD46-D801-495C-BE8F-5C2E94E5748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4426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2B43DA8-A372-4425-AE64-FD63B46A432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71097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858AF8D-5412-4000-AB74-CBB5B174B67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8252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B3C6C4E5-A698-42F7-B43F-5FDB3C7A4D9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0982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6E836D7-0139-4718-97D3-D8825B59652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85269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99F997-4186-4D4C-A4E1-B496B907AE2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9256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49027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376925E5-D03F-4722-A39D-17B8A1D620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54707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5BBEE98-1FAA-4A46-AF6C-FD1610A0C57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8586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12FEB0-8A74-4A4B-B59E-39F75E9F953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7744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439842E-4195-43DA-BE42-C6E5A5A5D28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0453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2696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1638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1759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890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71398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14/10/2016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0549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4E04-FA3B-4CC2-B22B-1F4522E7061B}" type="datetimeFigureOut">
              <a:rPr lang="en-GB" smtClean="0"/>
              <a:t>14/10/2016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17E-3006-4DA7-AB2F-F4226486F436}" type="slidenum">
              <a:rPr lang="en-GB" smtClean="0"/>
              <a:t>‹#›</a:t>
            </a:fld>
            <a:endParaRPr lang="en-GB" dirty="0"/>
          </a:p>
        </p:txBody>
      </p:sp>
    </p:spTree>
    <p:extLst>
      <p:ext uri="{BB962C8B-B14F-4D97-AF65-F5344CB8AC3E}">
        <p14:creationId xmlns:p14="http://schemas.microsoft.com/office/powerpoint/2010/main" val="188859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defRPr/>
            </a:pPr>
            <a:endParaRPr lang="en-GB" sz="1400" dirty="0">
              <a:solidFill>
                <a:srgbClr val="000000"/>
              </a:solidFill>
            </a:endParaRPr>
          </a:p>
        </p:txBody>
      </p:sp>
      <p:sp>
        <p:nvSpPr>
          <p:cNvPr id="13" name="Rectangle 1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defRPr/>
            </a:pPr>
            <a:endParaRPr lang="en-GB" sz="1400" dirty="0">
              <a:solidFill>
                <a:srgbClr val="000000"/>
              </a:solidFill>
            </a:endParaRPr>
          </a:p>
        </p:txBody>
      </p:sp>
      <p:sp>
        <p:nvSpPr>
          <p:cNvPr id="14" name="Rectangle 16"/>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fontAlgn="base">
              <a:spcBef>
                <a:spcPct val="0"/>
              </a:spcBef>
              <a:spcAft>
                <a:spcPct val="0"/>
              </a:spcAft>
              <a:defRPr/>
            </a:pPr>
            <a:fld id="{CDEC41D1-DF4D-41B9-BEE7-6D4413B8330E}" type="slidenum">
              <a:rPr lang="en-GB" sz="1400">
                <a:solidFill>
                  <a:srgbClr val="000000"/>
                </a:solidFill>
              </a:rPr>
              <a:pPr algn="r" fontAlgn="base">
                <a:spcBef>
                  <a:spcPct val="0"/>
                </a:spcBef>
                <a:spcAft>
                  <a:spcPct val="0"/>
                </a:spcAft>
                <a:defRPr/>
              </a:pPr>
              <a:t>‹#›</a:t>
            </a:fld>
            <a:endParaRPr lang="en-GB" sz="1400" dirty="0">
              <a:solidFill>
                <a:srgbClr val="000000"/>
              </a:solidFill>
            </a:endParaRPr>
          </a:p>
        </p:txBody>
      </p:sp>
      <p:sp>
        <p:nvSpPr>
          <p:cNvPr id="15" name="Rectangle 18"/>
          <p:cNvSpPr>
            <a:spLocks noChangeArrowheads="1"/>
          </p:cNvSpPr>
          <p:nvPr userDrawn="1"/>
        </p:nvSpPr>
        <p:spPr bwMode="auto">
          <a:xfrm>
            <a:off x="-541338" y="-171450"/>
            <a:ext cx="9685338" cy="863600"/>
          </a:xfrm>
          <a:prstGeom prst="rect">
            <a:avLst/>
          </a:prstGeom>
          <a:solidFill>
            <a:srgbClr val="6C7BAC"/>
          </a:solidFill>
          <a:ln w="9525">
            <a:noFill/>
            <a:miter lim="800000"/>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16" name="Oval 19"/>
          <p:cNvSpPr>
            <a:spLocks noChangeArrowheads="1"/>
          </p:cNvSpPr>
          <p:nvPr userDrawn="1"/>
        </p:nvSpPr>
        <p:spPr bwMode="auto">
          <a:xfrm>
            <a:off x="-2849563" y="-171450"/>
            <a:ext cx="5699126" cy="6140450"/>
          </a:xfrm>
          <a:prstGeom prst="ellipse">
            <a:avLst/>
          </a:prstGeom>
          <a:solidFill>
            <a:srgbClr val="6C8DAC">
              <a:alpha val="66000"/>
            </a:srgb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17" name="Oval 20"/>
          <p:cNvSpPr>
            <a:spLocks noChangeArrowheads="1"/>
          </p:cNvSpPr>
          <p:nvPr userDrawn="1"/>
        </p:nvSpPr>
        <p:spPr bwMode="auto">
          <a:xfrm>
            <a:off x="39688" y="520700"/>
            <a:ext cx="3956050" cy="3956050"/>
          </a:xfrm>
          <a:prstGeom prst="ellipse">
            <a:avLst/>
          </a:prstGeom>
          <a:solidFill>
            <a:srgbClr val="6C7BAC">
              <a:alpha val="61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18" name="Oval 21"/>
          <p:cNvSpPr>
            <a:spLocks noChangeArrowheads="1"/>
          </p:cNvSpPr>
          <p:nvPr userDrawn="1"/>
        </p:nvSpPr>
        <p:spPr bwMode="auto">
          <a:xfrm>
            <a:off x="395288" y="665163"/>
            <a:ext cx="3538537" cy="3546475"/>
          </a:xfrm>
          <a:prstGeom prst="ellipse">
            <a:avLst/>
          </a:prstGeom>
          <a:solidFill>
            <a:schemeClr val="bg1">
              <a:alpha val="44000"/>
            </a:scheme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19" name="Oval 22"/>
          <p:cNvSpPr>
            <a:spLocks noChangeArrowheads="1"/>
          </p:cNvSpPr>
          <p:nvPr userDrawn="1"/>
        </p:nvSpPr>
        <p:spPr bwMode="auto">
          <a:xfrm>
            <a:off x="1258888" y="304800"/>
            <a:ext cx="2657475" cy="2657475"/>
          </a:xfrm>
          <a:prstGeom prst="ellipse">
            <a:avLst/>
          </a:prstGeom>
          <a:solidFill>
            <a:srgbClr val="6C8DAC">
              <a:alpha val="50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20" name="Oval 23"/>
          <p:cNvSpPr>
            <a:spLocks noChangeArrowheads="1"/>
          </p:cNvSpPr>
          <p:nvPr userDrawn="1"/>
        </p:nvSpPr>
        <p:spPr bwMode="auto">
          <a:xfrm>
            <a:off x="2916238" y="1700213"/>
            <a:ext cx="1292225" cy="1292225"/>
          </a:xfrm>
          <a:prstGeom prst="ellipse">
            <a:avLst/>
          </a:prstGeom>
          <a:solidFill>
            <a:srgbClr val="6C7BAC">
              <a:alpha val="46001"/>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21" name="Oval 24"/>
          <p:cNvSpPr>
            <a:spLocks noChangeArrowheads="1"/>
          </p:cNvSpPr>
          <p:nvPr userDrawn="1"/>
        </p:nvSpPr>
        <p:spPr bwMode="auto">
          <a:xfrm>
            <a:off x="3924300" y="2205038"/>
            <a:ext cx="863600" cy="863600"/>
          </a:xfrm>
          <a:prstGeom prst="ellipse">
            <a:avLst/>
          </a:prstGeom>
          <a:noFill/>
          <a:ln w="57150">
            <a:solidFill>
              <a:srgbClr val="6C8DAC"/>
            </a:solid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pic>
        <p:nvPicPr>
          <p:cNvPr id="482316" name="Picture 25" descr="NUSonly"/>
          <p:cNvPicPr>
            <a:picLocks noChangeAspect="1" noChangeArrowheads="1"/>
          </p:cNvPicPr>
          <p:nvPr userDrawn="1"/>
        </p:nvPicPr>
        <p:blipFill>
          <a:blip r:embed="rId13"/>
          <a:srcRect/>
          <a:stretch>
            <a:fillRect/>
          </a:stretch>
        </p:blipFill>
        <p:spPr bwMode="auto">
          <a:xfrm>
            <a:off x="4859338" y="2205038"/>
            <a:ext cx="2749550" cy="920750"/>
          </a:xfrm>
          <a:prstGeom prst="rect">
            <a:avLst/>
          </a:prstGeom>
          <a:noFill/>
          <a:ln w="9525">
            <a:noFill/>
            <a:miter lim="800000"/>
            <a:headEnd/>
            <a:tailEnd/>
          </a:ln>
        </p:spPr>
      </p:pic>
      <p:sp>
        <p:nvSpPr>
          <p:cNvPr id="482317" name="Rectangle 2"/>
          <p:cNvSpPr>
            <a:spLocks noGrp="1" noChangeArrowheads="1"/>
          </p:cNvSpPr>
          <p:nvPr>
            <p:ph type="title"/>
          </p:nvPr>
        </p:nvSpPr>
        <p:spPr bwMode="auto">
          <a:xfrm>
            <a:off x="457200" y="0"/>
            <a:ext cx="8229600"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8231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24"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25"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b="0" smtClean="0">
                <a:latin typeface="+mn-lt"/>
                <a:cs typeface="+mn-cs"/>
              </a:defRPr>
            </a:lvl1pPr>
          </a:lstStyle>
          <a:p>
            <a:pPr fontAlgn="base">
              <a:spcBef>
                <a:spcPct val="0"/>
              </a:spcBef>
              <a:spcAft>
                <a:spcPct val="0"/>
              </a:spcAft>
              <a:defRPr/>
            </a:pPr>
            <a:fld id="{4CDE2300-DBE1-4CF8-A0ED-E1B0BD93D18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3506440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bwMode="auto">
          <a:xfrm>
            <a:off x="457200" y="0"/>
            <a:ext cx="8229600"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84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cs typeface="+mn-cs"/>
              </a:defRPr>
            </a:lvl1pPr>
          </a:lstStyle>
          <a:p>
            <a:pPr fontAlgn="base">
              <a:spcBef>
                <a:spcPct val="0"/>
              </a:spcBef>
              <a:spcAft>
                <a:spcPct val="0"/>
              </a:spcAft>
              <a:defRPr/>
            </a:pPr>
            <a:fld id="{D6448178-15C2-405C-B4B9-8523B1ED083F}" type="slidenum">
              <a:rPr lang="en-GB">
                <a:solidFill>
                  <a:srgbClr val="000000"/>
                </a:solidFill>
              </a:rPr>
              <a:pPr fontAlgn="base">
                <a:spcBef>
                  <a:spcPct val="0"/>
                </a:spcBef>
                <a:spcAft>
                  <a:spcPct val="0"/>
                </a:spcAft>
                <a:defRPr/>
              </a:pPr>
              <a:t>‹#›</a:t>
            </a:fld>
            <a:endParaRPr lang="en-GB" dirty="0">
              <a:solidFill>
                <a:srgbClr val="000000"/>
              </a:solidFill>
            </a:endParaRPr>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4113" name="Oval 17"/>
          <p:cNvSpPr>
            <a:spLocks noChangeArrowheads="1"/>
          </p:cNvSpPr>
          <p:nvPr userDrawn="1"/>
        </p:nvSpPr>
        <p:spPr bwMode="auto">
          <a:xfrm>
            <a:off x="-2628900" y="-387350"/>
            <a:ext cx="5699125" cy="6140450"/>
          </a:xfrm>
          <a:prstGeom prst="ellipse">
            <a:avLst/>
          </a:prstGeom>
          <a:solidFill>
            <a:srgbClr val="6C8DAC">
              <a:alpha val="46001"/>
            </a:srgb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4116" name="Oval 20"/>
          <p:cNvSpPr>
            <a:spLocks noChangeArrowheads="1"/>
          </p:cNvSpPr>
          <p:nvPr userDrawn="1"/>
        </p:nvSpPr>
        <p:spPr bwMode="auto">
          <a:xfrm>
            <a:off x="1479550" y="88900"/>
            <a:ext cx="2657475" cy="2574925"/>
          </a:xfrm>
          <a:prstGeom prst="ellipse">
            <a:avLst/>
          </a:prstGeom>
          <a:solidFill>
            <a:srgbClr val="6C8DAC">
              <a:alpha val="30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3453120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hyperlink" Target="http://nsoascotland.co.uk/" TargetMode="External"/><Relationship Id="rId1" Type="http://schemas.openxmlformats.org/officeDocument/2006/relationships/slideLayout" Target="../slideLayouts/slideLayout2.xml"/><Relationship Id="rId4" Type="http://schemas.openxmlformats.org/officeDocument/2006/relationships/hyperlink" Target="http://www.nus.org.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orven.stewart@sparqs.ac.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7" name="Rectangle 2"/>
          <p:cNvSpPr>
            <a:spLocks noGrp="1" noChangeArrowheads="1"/>
          </p:cNvSpPr>
          <p:nvPr>
            <p:ph type="ctrTitle"/>
          </p:nvPr>
        </p:nvSpPr>
        <p:spPr>
          <a:xfrm>
            <a:off x="684213" y="2349500"/>
            <a:ext cx="7772400" cy="1470025"/>
          </a:xfrm>
        </p:spPr>
        <p:txBody>
          <a:bodyPr>
            <a:normAutofit/>
          </a:bodyPr>
          <a:lstStyle/>
          <a:p>
            <a:pPr eaLnBrk="1" hangingPunct="1"/>
            <a:r>
              <a:rPr lang="en-GB" sz="3600" dirty="0" smtClean="0"/>
              <a:t/>
            </a:r>
            <a:br>
              <a:rPr lang="en-GB" sz="3600" dirty="0" smtClean="0"/>
            </a:br>
            <a:endParaRPr lang="en-GB" sz="3600" dirty="0" smtClean="0"/>
          </a:p>
        </p:txBody>
      </p:sp>
      <p:sp>
        <p:nvSpPr>
          <p:cNvPr id="3" name="TextBox 2"/>
          <p:cNvSpPr txBox="1"/>
          <p:nvPr/>
        </p:nvSpPr>
        <p:spPr>
          <a:xfrm>
            <a:off x="684213" y="1628800"/>
            <a:ext cx="7772400" cy="1754326"/>
          </a:xfrm>
          <a:prstGeom prst="rect">
            <a:avLst/>
          </a:prstGeom>
          <a:noFill/>
        </p:spPr>
        <p:txBody>
          <a:bodyPr wrap="square" rtlCol="0">
            <a:spAutoFit/>
          </a:bodyPr>
          <a:lstStyle/>
          <a:p>
            <a:pPr algn="ctr"/>
            <a:r>
              <a:rPr lang="en-GB" sz="5400" dirty="0" smtClean="0">
                <a:solidFill>
                  <a:schemeClr val="bg2">
                    <a:lumMod val="25000"/>
                  </a:schemeClr>
                </a:solidFill>
              </a:rPr>
              <a:t>The Apprentice Learning Experience</a:t>
            </a:r>
            <a:endParaRPr lang="en-GB" sz="5400" dirty="0">
              <a:solidFill>
                <a:schemeClr val="bg2">
                  <a:lumMod val="25000"/>
                </a:schemeClr>
              </a:solidFill>
            </a:endParaRPr>
          </a:p>
        </p:txBody>
      </p:sp>
    </p:spTree>
    <p:extLst>
      <p:ext uri="{BB962C8B-B14F-4D97-AF65-F5344CB8AC3E}">
        <p14:creationId xmlns:p14="http://schemas.microsoft.com/office/powerpoint/2010/main" val="54886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and Teaching Process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929" y="3573016"/>
            <a:ext cx="5408455" cy="2448272"/>
          </a:xfrm>
          <a:prstGeom prst="rect">
            <a:avLst/>
          </a:prstGeom>
        </p:spPr>
      </p:pic>
      <p:sp>
        <p:nvSpPr>
          <p:cNvPr id="7" name="TextBox 6"/>
          <p:cNvSpPr txBox="1"/>
          <p:nvPr/>
        </p:nvSpPr>
        <p:spPr>
          <a:xfrm>
            <a:off x="450776" y="1772816"/>
            <a:ext cx="8316924" cy="2292935"/>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How apprentices are taught and how they learn.</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range of teaching methods that are used</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it the right method for the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type </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of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apprenticeship?</a:t>
            </a: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accessible?</a:t>
            </a: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 your teachers and tutors draw on real life experience?</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2300" dirty="0"/>
          </a:p>
        </p:txBody>
      </p:sp>
      <p:sp>
        <p:nvSpPr>
          <p:cNvPr id="5" name="Oval 4"/>
          <p:cNvSpPr/>
          <p:nvPr/>
        </p:nvSpPr>
        <p:spPr>
          <a:xfrm>
            <a:off x="1979712" y="3861048"/>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263425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and Feedback</a:t>
            </a:r>
            <a:endParaRPr lang="en-GB" dirty="0"/>
          </a:p>
        </p:txBody>
      </p:sp>
      <p:sp>
        <p:nvSpPr>
          <p:cNvPr id="6" name="Rectangle 5"/>
          <p:cNvSpPr/>
          <p:nvPr/>
        </p:nvSpPr>
        <p:spPr>
          <a:xfrm>
            <a:off x="475536" y="1628800"/>
            <a:ext cx="4873312" cy="4093428"/>
          </a:xfrm>
          <a:prstGeom prst="rect">
            <a:avLst/>
          </a:prstGeom>
        </p:spPr>
        <p:txBody>
          <a:bodyPr wrap="square">
            <a:spAutoFit/>
          </a:bodyPr>
          <a:lstStyle/>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Are assessments spaced out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well?</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Are they the right kind of assessments for the type of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module/unit/course</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What kind of feedback is given? Is it of good enough quality</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lvl="0" indent="-342900">
              <a:spcBef>
                <a:spcPts val="600"/>
              </a:spcBef>
              <a:spcAft>
                <a:spcPts val="0"/>
              </a:spcAft>
              <a:buFont typeface="Arial" panose="020B0604020202020204" pitchFamily="34" charset="0"/>
              <a:buChar char="•"/>
              <a:tabLst>
                <a:tab pos="213995" algn="l"/>
              </a:tabLst>
            </a:pPr>
            <a:r>
              <a:rPr lang="en-GB"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Does feedback help you see where and how you need to improve?</a:t>
            </a:r>
          </a:p>
          <a:p>
            <a:pPr marL="342900" lvl="0" indent="-342900">
              <a:spcBef>
                <a:spcPts val="600"/>
              </a:spcBef>
              <a:spcAft>
                <a:spcPts val="0"/>
              </a:spcAft>
              <a:buFont typeface="Arial" panose="020B0604020202020204" pitchFamily="34" charset="0"/>
              <a:buChar char="•"/>
              <a:tabLst>
                <a:tab pos="213995" algn="l"/>
              </a:tabLst>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Are the assessments work based or college based and how do they relate?</a:t>
            </a:r>
            <a:endParaRPr lang="en-GB"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92" y="2276872"/>
            <a:ext cx="3713671" cy="2962929"/>
          </a:xfrm>
          <a:prstGeom prst="rect">
            <a:avLst/>
          </a:prstGeom>
        </p:spPr>
      </p:pic>
      <p:sp>
        <p:nvSpPr>
          <p:cNvPr id="5" name="Oval 4"/>
          <p:cNvSpPr/>
          <p:nvPr/>
        </p:nvSpPr>
        <p:spPr>
          <a:xfrm>
            <a:off x="5508104" y="2276872"/>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745090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and Achievement</a:t>
            </a:r>
            <a:endParaRPr lang="en-GB" dirty="0"/>
          </a:p>
        </p:txBody>
      </p:sp>
      <p:sp>
        <p:nvSpPr>
          <p:cNvPr id="5" name="Rectangle 4"/>
          <p:cNvSpPr/>
          <p:nvPr/>
        </p:nvSpPr>
        <p:spPr>
          <a:xfrm>
            <a:off x="4067944" y="1700808"/>
            <a:ext cx="4572000" cy="4093428"/>
          </a:xfrm>
          <a:prstGeom prst="rect">
            <a:avLst/>
          </a:prstGeom>
        </p:spPr>
        <p:txBody>
          <a:bodyPr>
            <a:spAutoFit/>
          </a:bodyPr>
          <a:lstStyle/>
          <a:p>
            <a:pPr marL="342900" lvl="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able to progress easily from one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module/unit </a:t>
            </a: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to the next?</a:t>
            </a:r>
          </a:p>
          <a:p>
            <a:pPr marL="342900" lvl="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able to evaluate your own personal progress throughout the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a:t>
            </a:r>
            <a:endPar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further progression </a:t>
            </a: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opportunities and pathways made clear to you</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panose="020B0604020202020204" pitchFamily="34" charset="0"/>
              <a:buChar char="•"/>
            </a:pPr>
            <a:r>
              <a:rPr lang="en-GB" sz="2000" dirty="0" smtClean="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rPr>
              <a:t>If your apprenticeship has an opportunity of employment at the end of it is that route clear and transparent for all?</a:t>
            </a:r>
            <a:endParaRPr lang="en-GB" sz="2000" dirty="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 y="1899760"/>
            <a:ext cx="3926396" cy="3404922"/>
          </a:xfrm>
          <a:prstGeom prst="rect">
            <a:avLst/>
          </a:prstGeom>
        </p:spPr>
      </p:pic>
      <p:sp>
        <p:nvSpPr>
          <p:cNvPr id="3" name="Rounded Rectangle 2"/>
          <p:cNvSpPr/>
          <p:nvPr/>
        </p:nvSpPr>
        <p:spPr>
          <a:xfrm>
            <a:off x="457200" y="4365105"/>
            <a:ext cx="2098576" cy="648072"/>
          </a:xfrm>
          <a:prstGeom prst="roundRect">
            <a:avLst/>
          </a:prstGeom>
          <a:solidFill>
            <a:srgbClr val="FFC000"/>
          </a:solidFill>
          <a:ln>
            <a:solidFill>
              <a:srgbClr val="F9D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57200" y="4365105"/>
            <a:ext cx="2098576" cy="584775"/>
          </a:xfrm>
          <a:prstGeom prst="rect">
            <a:avLst/>
          </a:prstGeom>
          <a:noFill/>
        </p:spPr>
        <p:txBody>
          <a:bodyPr wrap="square" rtlCol="0">
            <a:spAutoFit/>
          </a:bodyPr>
          <a:lstStyle/>
          <a:p>
            <a:pPr algn="ctr"/>
            <a:r>
              <a:rPr lang="en-GB" sz="1600" b="1" dirty="0" smtClean="0">
                <a:solidFill>
                  <a:schemeClr val="bg1"/>
                </a:solidFill>
              </a:rPr>
              <a:t>Progression and achievement</a:t>
            </a:r>
            <a:endParaRPr lang="en-GB" sz="1600" b="1" dirty="0">
              <a:solidFill>
                <a:schemeClr val="bg1"/>
              </a:solidFill>
            </a:endParaRPr>
          </a:p>
        </p:txBody>
      </p:sp>
      <p:sp>
        <p:nvSpPr>
          <p:cNvPr id="8" name="Oval 7"/>
          <p:cNvSpPr/>
          <p:nvPr/>
        </p:nvSpPr>
        <p:spPr>
          <a:xfrm>
            <a:off x="2190564" y="2005133"/>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91120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009476"/>
          </a:xfrm>
        </p:spPr>
        <p:txBody>
          <a:bodyPr/>
          <a:lstStyle/>
          <a:p>
            <a:r>
              <a:rPr lang="en-GB" dirty="0" smtClean="0"/>
              <a:t>Guidance and Support</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385" b="12945"/>
          <a:stretch/>
        </p:blipFill>
        <p:spPr>
          <a:xfrm>
            <a:off x="3563888" y="4149080"/>
            <a:ext cx="5184576" cy="1728192"/>
          </a:xfrm>
          <a:prstGeom prst="rect">
            <a:avLst/>
          </a:prstGeom>
        </p:spPr>
      </p:pic>
      <p:sp>
        <p:nvSpPr>
          <p:cNvPr id="7" name="Oval 6"/>
          <p:cNvSpPr/>
          <p:nvPr/>
        </p:nvSpPr>
        <p:spPr>
          <a:xfrm>
            <a:off x="6876256" y="3933056"/>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
        <p:nvSpPr>
          <p:cNvPr id="6" name="TextBox 5"/>
          <p:cNvSpPr txBox="1"/>
          <p:nvPr/>
        </p:nvSpPr>
        <p:spPr>
          <a:xfrm>
            <a:off x="457200" y="1268760"/>
            <a:ext cx="8219256" cy="3647152"/>
          </a:xfrm>
          <a:prstGeom prst="rect">
            <a:avLst/>
          </a:prstGeom>
          <a:noFill/>
        </p:spPr>
        <p:txBody>
          <a:bodyPr wrap="square" rtlCol="0">
            <a:spAutoFit/>
          </a:bodyPr>
          <a:lstStyle/>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How much support are you receiving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with the </a:t>
            </a: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academic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aspect of your apprenticeship?</a:t>
            </a:r>
            <a:endPar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If you are struggling, where do you go for advice?</a:t>
            </a:r>
          </a:p>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given clear guidance on what is expected of you as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an apprentice?</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have identified guidance for the taught part of your apprenticeship?</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it made clear to you within college and employer settings where to get support on a range of issues?</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it made clear to you which policies apply to you as a student and you as an employee?</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aware of the avenues of support that relate to                         your student experience and your employee experience,                     e.g. student support, HR policy and Trade Unions?</a:t>
            </a:r>
          </a:p>
        </p:txBody>
      </p:sp>
    </p:spTree>
    <p:extLst>
      <p:ext uri="{BB962C8B-B14F-4D97-AF65-F5344CB8AC3E}">
        <p14:creationId xmlns:p14="http://schemas.microsoft.com/office/powerpoint/2010/main" val="68428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Enhancement and Assurance</a:t>
            </a:r>
            <a:endParaRPr lang="en-GB" dirty="0"/>
          </a:p>
        </p:txBody>
      </p:sp>
      <p:sp>
        <p:nvSpPr>
          <p:cNvPr id="7" name="Rectangle 6"/>
          <p:cNvSpPr/>
          <p:nvPr/>
        </p:nvSpPr>
        <p:spPr>
          <a:xfrm>
            <a:off x="457200" y="1822467"/>
            <a:ext cx="8291264" cy="2308324"/>
          </a:xfrm>
          <a:prstGeom prst="rect">
            <a:avLst/>
          </a:prstGeom>
        </p:spPr>
        <p:txBody>
          <a:bodyPr wrap="square">
            <a:spAutoFit/>
          </a:bodyPr>
          <a:lstStyle/>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feel that staff and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training providers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receptive to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concerns and suggestions?</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feel that you and your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fellow apprentices’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opinions are listened to?</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What improvements have been made to your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during your time of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learning?</a:t>
            </a: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confident issues raised with the college are passed to employer and vice versa?</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572" y="4149080"/>
            <a:ext cx="4680520" cy="1808617"/>
          </a:xfrm>
          <a:prstGeom prst="rect">
            <a:avLst/>
          </a:prstGeom>
        </p:spPr>
      </p:pic>
      <p:sp>
        <p:nvSpPr>
          <p:cNvPr id="5" name="Oval 4"/>
          <p:cNvSpPr/>
          <p:nvPr/>
        </p:nvSpPr>
        <p:spPr>
          <a:xfrm>
            <a:off x="5220072" y="4398819"/>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56883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4" name="Picture 4" descr="The student learning experience (2)"/>
          <p:cNvPicPr>
            <a:picLocks noChangeAspect="1" noChangeArrowheads="1"/>
          </p:cNvPicPr>
          <p:nvPr/>
        </p:nvPicPr>
        <p:blipFill>
          <a:blip r:embed="rId3">
            <a:lum bright="70000" contrast="-70000"/>
          </a:blip>
          <a:srcRect/>
          <a:stretch>
            <a:fillRect/>
          </a:stretch>
        </p:blipFill>
        <p:spPr bwMode="auto">
          <a:xfrm>
            <a:off x="900112" y="1412776"/>
            <a:ext cx="7343775" cy="4094163"/>
          </a:xfrm>
          <a:prstGeom prst="rect">
            <a:avLst/>
          </a:prstGeom>
          <a:ln w="9525">
            <a:noFill/>
            <a:miter lim="800000"/>
            <a:headEnd/>
            <a:tailEnd/>
          </a:ln>
        </p:spPr>
      </p:pic>
      <p:sp>
        <p:nvSpPr>
          <p:cNvPr id="2" name="Title 1"/>
          <p:cNvSpPr>
            <a:spLocks noGrp="1"/>
          </p:cNvSpPr>
          <p:nvPr>
            <p:ph type="title"/>
          </p:nvPr>
        </p:nvSpPr>
        <p:spPr/>
        <p:txBody>
          <a:bodyPr/>
          <a:lstStyle/>
          <a:p>
            <a:r>
              <a:rPr lang="en-GB" dirty="0" smtClean="0"/>
              <a:t>Exercise 4 – using the ALE </a:t>
            </a:r>
            <a:endParaRPr lang="en-GB" dirty="0"/>
          </a:p>
        </p:txBody>
      </p:sp>
      <p:sp>
        <p:nvSpPr>
          <p:cNvPr id="6" name="Oval 5"/>
          <p:cNvSpPr/>
          <p:nvPr/>
        </p:nvSpPr>
        <p:spPr>
          <a:xfrm>
            <a:off x="3774740" y="2666772"/>
            <a:ext cx="1584176" cy="1586170"/>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
        <p:nvSpPr>
          <p:cNvPr id="7" name="Rounded Rectangle 6"/>
          <p:cNvSpPr/>
          <p:nvPr/>
        </p:nvSpPr>
        <p:spPr>
          <a:xfrm>
            <a:off x="2411760" y="4725144"/>
            <a:ext cx="1728192" cy="504056"/>
          </a:xfrm>
          <a:prstGeom prst="roundRect">
            <a:avLst/>
          </a:prstGeom>
          <a:solidFill>
            <a:srgbClr val="FDECBB"/>
          </a:solidFill>
          <a:ln>
            <a:solidFill>
              <a:srgbClr val="FDE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411760" y="4725144"/>
            <a:ext cx="1728192" cy="584775"/>
          </a:xfrm>
          <a:prstGeom prst="rect">
            <a:avLst/>
          </a:prstGeom>
          <a:noFill/>
        </p:spPr>
        <p:txBody>
          <a:bodyPr wrap="square" rtlCol="0">
            <a:spAutoFit/>
          </a:bodyPr>
          <a:lstStyle/>
          <a:p>
            <a:pPr algn="ctr"/>
            <a:r>
              <a:rPr lang="en-GB" sz="1600" dirty="0" smtClean="0">
                <a:solidFill>
                  <a:schemeClr val="bg1"/>
                </a:solidFill>
              </a:rPr>
              <a:t>Progression and achievement</a:t>
            </a:r>
            <a:endParaRPr lang="en-GB" sz="1600" dirty="0">
              <a:solidFill>
                <a:schemeClr val="bg1"/>
              </a:solidFill>
            </a:endParaRPr>
          </a:p>
        </p:txBody>
      </p:sp>
      <p:sp>
        <p:nvSpPr>
          <p:cNvPr id="3" name="Content Placeholder 2"/>
          <p:cNvSpPr>
            <a:spLocks noGrp="1"/>
          </p:cNvSpPr>
          <p:nvPr>
            <p:ph idx="1"/>
          </p:nvPr>
        </p:nvSpPr>
        <p:spPr>
          <a:xfrm>
            <a:off x="457200" y="1412776"/>
            <a:ext cx="8229600" cy="4464496"/>
          </a:xfrm>
        </p:spPr>
        <p:txBody>
          <a:bodyPr>
            <a:normAutofit fontScale="62500" lnSpcReduction="20000"/>
          </a:bodyPr>
          <a:lstStyle/>
          <a:p>
            <a:pPr algn="ctr"/>
            <a:endParaRPr lang="en-GB" dirty="0" smtClean="0"/>
          </a:p>
          <a:p>
            <a:r>
              <a:rPr lang="en-GB" dirty="0" smtClean="0"/>
              <a:t>Think about the element of your taught apprenticeship that you previously identified as something you would like to improve and consider where it can be placed on the Apprentice Learning Experience Diagram. </a:t>
            </a:r>
          </a:p>
          <a:p>
            <a:endParaRPr lang="en-GB" dirty="0" smtClean="0"/>
          </a:p>
          <a:p>
            <a:r>
              <a:rPr lang="en-GB" dirty="0" smtClean="0"/>
              <a:t>Doing this allows you to break things down into identifiable and specific areas. </a:t>
            </a:r>
          </a:p>
          <a:p>
            <a:endParaRPr lang="en-GB" dirty="0" smtClean="0"/>
          </a:p>
          <a:p>
            <a:r>
              <a:rPr lang="en-GB" dirty="0" smtClean="0"/>
              <a:t>It also introduces you to the language that colleges use when they talk about learning and teaching.</a:t>
            </a:r>
          </a:p>
          <a:p>
            <a:endParaRPr lang="en-GB" dirty="0" smtClean="0"/>
          </a:p>
          <a:p>
            <a:r>
              <a:rPr lang="en-GB" dirty="0" smtClean="0"/>
              <a:t>If your issue does not fit onto the ALE then it does not mean it is not an issue but it means it will be related to the wider apprentice experience rather than the taught part which is what we are dealing with.  </a:t>
            </a:r>
          </a:p>
          <a:p>
            <a:endParaRPr lang="en-GB" dirty="0" smtClean="0"/>
          </a:p>
          <a:p>
            <a:endParaRPr lang="en-GB" dirty="0" smtClean="0"/>
          </a:p>
        </p:txBody>
      </p:sp>
    </p:spTree>
    <p:extLst>
      <p:ext uri="{BB962C8B-B14F-4D97-AF65-F5344CB8AC3E}">
        <p14:creationId xmlns:p14="http://schemas.microsoft.com/office/powerpoint/2010/main" val="3166674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3" name="Title 1"/>
          <p:cNvSpPr>
            <a:spLocks noGrp="1"/>
          </p:cNvSpPr>
          <p:nvPr>
            <p:ph type="title"/>
          </p:nvPr>
        </p:nvSpPr>
        <p:spPr/>
        <p:txBody>
          <a:bodyPr/>
          <a:lstStyle/>
          <a:p>
            <a:r>
              <a:rPr lang="en-GB" dirty="0" smtClean="0"/>
              <a:t>The Cycle</a:t>
            </a:r>
          </a:p>
        </p:txBody>
      </p:sp>
      <p:grpSp>
        <p:nvGrpSpPr>
          <p:cNvPr id="991234" name="Group 10"/>
          <p:cNvGrpSpPr>
            <a:grpSpLocks/>
          </p:cNvGrpSpPr>
          <p:nvPr/>
        </p:nvGrpSpPr>
        <p:grpSpPr bwMode="auto">
          <a:xfrm>
            <a:off x="2061451" y="1412776"/>
            <a:ext cx="4886812" cy="3888529"/>
            <a:chOff x="445" y="1040"/>
            <a:chExt cx="2511" cy="2339"/>
          </a:xfrm>
        </p:grpSpPr>
        <p:sp>
          <p:nvSpPr>
            <p:cNvPr id="991235" name="_s3076"/>
            <p:cNvSpPr>
              <a:spLocks noChangeArrowheads="1" noTextEdit="1"/>
            </p:cNvSpPr>
            <p:nvPr/>
          </p:nvSpPr>
          <p:spPr bwMode="auto">
            <a:xfrm>
              <a:off x="785" y="1040"/>
              <a:ext cx="1499" cy="1611"/>
            </a:xfrm>
            <a:custGeom>
              <a:avLst/>
              <a:gdLst>
                <a:gd name="T0" fmla="*/ 6751087 w 21600"/>
                <a:gd name="T1" fmla="*/ 384704 h 21600"/>
                <a:gd name="T2" fmla="*/ 4229129 w 21600"/>
                <a:gd name="T3" fmla="*/ 4082238 h 21600"/>
                <a:gd name="T4" fmla="*/ 7537202 w 21600"/>
                <a:gd name="T5" fmla="*/ 4019509 h 21600"/>
                <a:gd name="T6" fmla="*/ 11086507 w 21600"/>
                <a:gd name="T7" fmla="*/ -2608243 h 21600"/>
                <a:gd name="T8" fmla="*/ 14165154 w 21600"/>
                <a:gd name="T9" fmla="*/ 2840320 h 21600"/>
                <a:gd name="T10" fmla="*/ 9768160 w 21600"/>
                <a:gd name="T11" fmla="*/ 6657024 h 21600"/>
                <a:gd name="T12" fmla="*/ 0 60000 65536"/>
                <a:gd name="T13" fmla="*/ 0 60000 65536"/>
                <a:gd name="T14" fmla="*/ 0 60000 65536"/>
                <a:gd name="T15" fmla="*/ 0 60000 65536"/>
                <a:gd name="T16" fmla="*/ 0 60000 65536"/>
                <a:gd name="T17" fmla="*/ 0 60000 65536"/>
                <a:gd name="T18" fmla="*/ 3170 w 21600"/>
                <a:gd name="T19" fmla="*/ 3164 h 21600"/>
                <a:gd name="T20" fmla="*/ 1843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dirty="0"/>
            </a:p>
          </p:txBody>
        </p:sp>
        <p:sp>
          <p:nvSpPr>
            <p:cNvPr id="991236" name="_s3077"/>
            <p:cNvSpPr>
              <a:spLocks noChangeArrowheads="1" noTextEdit="1"/>
            </p:cNvSpPr>
            <p:nvPr/>
          </p:nvSpPr>
          <p:spPr bwMode="auto">
            <a:xfrm rot="7200000">
              <a:off x="933" y="1475"/>
              <a:ext cx="1611" cy="1500"/>
            </a:xfrm>
            <a:custGeom>
              <a:avLst/>
              <a:gdLst>
                <a:gd name="T0" fmla="*/ 8367271 w 21600"/>
                <a:gd name="T1" fmla="*/ 310600 h 21600"/>
                <a:gd name="T2" fmla="*/ 5241569 w 21600"/>
                <a:gd name="T3" fmla="*/ 3295924 h 21600"/>
                <a:gd name="T4" fmla="*/ 9341584 w 21600"/>
                <a:gd name="T5" fmla="*/ 3245287 h 21600"/>
                <a:gd name="T6" fmla="*/ 13740565 w 21600"/>
                <a:gd name="T7" fmla="*/ -2105851 h 21600"/>
                <a:gd name="T8" fmla="*/ 17556223 w 21600"/>
                <a:gd name="T9" fmla="*/ 2293222 h 21600"/>
                <a:gd name="T10" fmla="*/ 12106625 w 21600"/>
                <a:gd name="T11" fmla="*/ 5374765 h 21600"/>
                <a:gd name="T12" fmla="*/ 0 60000 65536"/>
                <a:gd name="T13" fmla="*/ 0 60000 65536"/>
                <a:gd name="T14" fmla="*/ 0 60000 65536"/>
                <a:gd name="T15" fmla="*/ 0 60000 65536"/>
                <a:gd name="T16" fmla="*/ 0 60000 65536"/>
                <a:gd name="T17" fmla="*/ 0 60000 65536"/>
                <a:gd name="T18" fmla="*/ 3164 w 21600"/>
                <a:gd name="T19" fmla="*/ 3168 h 21600"/>
                <a:gd name="T20" fmla="*/ 18436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dirty="0"/>
            </a:p>
          </p:txBody>
        </p:sp>
        <p:sp>
          <p:nvSpPr>
            <p:cNvPr id="991237" name="_s3078"/>
            <p:cNvSpPr>
              <a:spLocks noChangeArrowheads="1" noTextEdit="1"/>
            </p:cNvSpPr>
            <p:nvPr/>
          </p:nvSpPr>
          <p:spPr bwMode="auto">
            <a:xfrm rot="-7200000">
              <a:off x="525" y="1477"/>
              <a:ext cx="1611" cy="1499"/>
            </a:xfrm>
            <a:custGeom>
              <a:avLst/>
              <a:gdLst>
                <a:gd name="T0" fmla="*/ 8367271 w 21600"/>
                <a:gd name="T1" fmla="*/ 310393 h 21600"/>
                <a:gd name="T2" fmla="*/ 5241569 w 21600"/>
                <a:gd name="T3" fmla="*/ 3293727 h 21600"/>
                <a:gd name="T4" fmla="*/ 9341584 w 21600"/>
                <a:gd name="T5" fmla="*/ 3243123 h 21600"/>
                <a:gd name="T6" fmla="*/ 13740565 w 21600"/>
                <a:gd name="T7" fmla="*/ -2104447 h 21600"/>
                <a:gd name="T8" fmla="*/ 17556223 w 21600"/>
                <a:gd name="T9" fmla="*/ 2291693 h 21600"/>
                <a:gd name="T10" fmla="*/ 12106625 w 21600"/>
                <a:gd name="T11" fmla="*/ 5371182 h 21600"/>
                <a:gd name="T12" fmla="*/ 0 60000 65536"/>
                <a:gd name="T13" fmla="*/ 0 60000 65536"/>
                <a:gd name="T14" fmla="*/ 0 60000 65536"/>
                <a:gd name="T15" fmla="*/ 0 60000 65536"/>
                <a:gd name="T16" fmla="*/ 0 60000 65536"/>
                <a:gd name="T17" fmla="*/ 0 60000 65536"/>
                <a:gd name="T18" fmla="*/ 3164 w 21600"/>
                <a:gd name="T19" fmla="*/ 3170 h 21600"/>
                <a:gd name="T20" fmla="*/ 18436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dirty="0"/>
            </a:p>
          </p:txBody>
        </p:sp>
        <p:sp>
          <p:nvSpPr>
            <p:cNvPr id="991238" name="_s3079"/>
            <p:cNvSpPr>
              <a:spLocks noChangeArrowheads="1"/>
            </p:cNvSpPr>
            <p:nvPr/>
          </p:nvSpPr>
          <p:spPr bwMode="auto">
            <a:xfrm>
              <a:off x="1974" y="1334"/>
              <a:ext cx="982" cy="645"/>
            </a:xfrm>
            <a:prstGeom prst="rect">
              <a:avLst/>
            </a:prstGeom>
            <a:noFill/>
            <a:ln w="9525">
              <a:noFill/>
              <a:miter lim="800000"/>
              <a:headEnd/>
              <a:tailEnd/>
            </a:ln>
          </p:spPr>
          <p:txBody>
            <a:bodyPr wrap="none" lIns="0" tIns="0" rIns="0" bIns="0" anchor="ctr"/>
            <a:lstStyle/>
            <a:p>
              <a:pPr algn="ctr"/>
              <a:endParaRPr lang="en-GB" sz="2000" b="0" dirty="0">
                <a:solidFill>
                  <a:srgbClr val="002060"/>
                </a:solidFill>
              </a:endParaRPr>
            </a:p>
          </p:txBody>
        </p:sp>
        <p:sp>
          <p:nvSpPr>
            <p:cNvPr id="991239" name="_s3080"/>
            <p:cNvSpPr>
              <a:spLocks noChangeArrowheads="1"/>
            </p:cNvSpPr>
            <p:nvPr/>
          </p:nvSpPr>
          <p:spPr bwMode="auto">
            <a:xfrm>
              <a:off x="1292" y="2733"/>
              <a:ext cx="601" cy="646"/>
            </a:xfrm>
            <a:prstGeom prst="rect">
              <a:avLst/>
            </a:prstGeom>
            <a:noFill/>
            <a:ln w="9525">
              <a:noFill/>
              <a:miter lim="800000"/>
              <a:headEnd/>
              <a:tailEnd/>
            </a:ln>
          </p:spPr>
          <p:txBody>
            <a:bodyPr wrap="none" lIns="0" tIns="0" rIns="0" bIns="0" anchor="ctr"/>
            <a:lstStyle/>
            <a:p>
              <a:pPr algn="ctr"/>
              <a:endParaRPr lang="en-GB" sz="1000" dirty="0">
                <a:solidFill>
                  <a:schemeClr val="tx2"/>
                </a:solidFill>
              </a:endParaRPr>
            </a:p>
            <a:p>
              <a:pPr algn="ctr"/>
              <a:endParaRPr lang="en-GB" sz="1000" dirty="0">
                <a:solidFill>
                  <a:schemeClr val="tx2"/>
                </a:solidFill>
              </a:endParaRPr>
            </a:p>
            <a:p>
              <a:pPr algn="ctr"/>
              <a:endParaRPr lang="en-GB" sz="1000" dirty="0">
                <a:solidFill>
                  <a:schemeClr val="tx2"/>
                </a:solidFill>
              </a:endParaRPr>
            </a:p>
            <a:p>
              <a:pPr algn="ctr"/>
              <a:endParaRPr lang="en-GB" sz="2000" dirty="0" smtClean="0">
                <a:solidFill>
                  <a:srgbClr val="002060"/>
                </a:solidFill>
              </a:endParaRPr>
            </a:p>
            <a:p>
              <a:pPr algn="ctr"/>
              <a:endParaRPr lang="en-GB" sz="2000" dirty="0">
                <a:solidFill>
                  <a:srgbClr val="002060"/>
                </a:solidFill>
              </a:endParaRPr>
            </a:p>
            <a:p>
              <a:pPr algn="ctr"/>
              <a:r>
                <a:rPr lang="en-GB" sz="2000" dirty="0" smtClean="0">
                  <a:solidFill>
                    <a:srgbClr val="002060"/>
                  </a:solidFill>
                </a:rPr>
                <a:t>Work in partnership to d</a:t>
              </a:r>
              <a:r>
                <a:rPr lang="en-GB" sz="2000" b="0" dirty="0" smtClean="0">
                  <a:solidFill>
                    <a:srgbClr val="002060"/>
                  </a:solidFill>
                </a:rPr>
                <a:t>evelop </a:t>
              </a:r>
              <a:r>
                <a:rPr lang="en-GB" sz="2000" b="0" dirty="0">
                  <a:solidFill>
                    <a:srgbClr val="002060"/>
                  </a:solidFill>
                </a:rPr>
                <a:t>&amp; </a:t>
              </a:r>
            </a:p>
            <a:p>
              <a:pPr algn="ctr"/>
              <a:r>
                <a:rPr lang="en-GB" sz="2000" b="0" dirty="0">
                  <a:solidFill>
                    <a:srgbClr val="002060"/>
                  </a:solidFill>
                </a:rPr>
                <a:t>implement </a:t>
              </a:r>
            </a:p>
            <a:p>
              <a:pPr algn="ctr"/>
              <a:r>
                <a:rPr lang="en-GB" sz="2000" b="0" dirty="0">
                  <a:solidFill>
                    <a:srgbClr val="002060"/>
                  </a:solidFill>
                </a:rPr>
                <a:t>the </a:t>
              </a:r>
              <a:r>
                <a:rPr lang="en-GB" sz="2000" b="0" dirty="0" smtClean="0">
                  <a:solidFill>
                    <a:srgbClr val="002060"/>
                  </a:solidFill>
                </a:rPr>
                <a:t>solution (or at least try to)</a:t>
              </a:r>
              <a:endParaRPr lang="en-GB" sz="2000" b="0" dirty="0">
                <a:solidFill>
                  <a:srgbClr val="002060"/>
                </a:solidFill>
              </a:endParaRPr>
            </a:p>
          </p:txBody>
        </p:sp>
        <p:sp>
          <p:nvSpPr>
            <p:cNvPr id="991240" name="_s3081"/>
            <p:cNvSpPr>
              <a:spLocks noChangeArrowheads="1"/>
            </p:cNvSpPr>
            <p:nvPr/>
          </p:nvSpPr>
          <p:spPr bwMode="auto">
            <a:xfrm>
              <a:off x="445" y="1334"/>
              <a:ext cx="601" cy="646"/>
            </a:xfrm>
            <a:prstGeom prst="rect">
              <a:avLst/>
            </a:prstGeom>
            <a:noFill/>
            <a:ln w="9525">
              <a:noFill/>
              <a:miter lim="800000"/>
              <a:headEnd/>
              <a:tailEnd/>
            </a:ln>
          </p:spPr>
          <p:txBody>
            <a:bodyPr wrap="none" lIns="0" tIns="0" rIns="0" bIns="0" anchor="ctr"/>
            <a:lstStyle/>
            <a:p>
              <a:pPr algn="ctr"/>
              <a:r>
                <a:rPr lang="en-GB" sz="2000" dirty="0" smtClean="0">
                  <a:solidFill>
                    <a:srgbClr val="002060"/>
                  </a:solidFill>
                </a:rPr>
                <a:t>Identify issues</a:t>
              </a:r>
              <a:endParaRPr lang="en-GB" sz="2000" b="0" dirty="0">
                <a:solidFill>
                  <a:srgbClr val="002060"/>
                </a:solidFill>
              </a:endParaRPr>
            </a:p>
          </p:txBody>
        </p:sp>
      </p:grpSp>
      <p:sp>
        <p:nvSpPr>
          <p:cNvPr id="2" name="Rectangle 1"/>
          <p:cNvSpPr/>
          <p:nvPr/>
        </p:nvSpPr>
        <p:spPr>
          <a:xfrm>
            <a:off x="3491880" y="2204864"/>
            <a:ext cx="4572000" cy="707886"/>
          </a:xfrm>
          <a:prstGeom prst="rect">
            <a:avLst/>
          </a:prstGeom>
        </p:spPr>
        <p:txBody>
          <a:bodyPr>
            <a:spAutoFit/>
          </a:bodyPr>
          <a:lstStyle/>
          <a:p>
            <a:pPr lvl="0" algn="ctr"/>
            <a:r>
              <a:rPr lang="en-GB" sz="2000" dirty="0">
                <a:solidFill>
                  <a:srgbClr val="002060"/>
                </a:solidFill>
              </a:rPr>
              <a:t>Feedback</a:t>
            </a:r>
          </a:p>
          <a:p>
            <a:pPr lvl="0" algn="ctr"/>
            <a:r>
              <a:rPr lang="en-GB" sz="2000" dirty="0" smtClean="0">
                <a:solidFill>
                  <a:srgbClr val="002060"/>
                </a:solidFill>
              </a:rPr>
              <a:t>to </a:t>
            </a:r>
            <a:r>
              <a:rPr lang="en-GB" sz="2000" dirty="0">
                <a:solidFill>
                  <a:srgbClr val="002060"/>
                </a:solidFill>
              </a:rPr>
              <a:t>the </a:t>
            </a:r>
            <a:r>
              <a:rPr lang="en-GB" sz="2000" dirty="0" smtClean="0">
                <a:solidFill>
                  <a:srgbClr val="002060"/>
                </a:solidFill>
              </a:rPr>
              <a:t>college</a:t>
            </a:r>
            <a:endParaRPr lang="en-GB" sz="2000" dirty="0">
              <a:solidFill>
                <a:srgbClr val="002060"/>
              </a:solidFill>
            </a:endParaRPr>
          </a:p>
        </p:txBody>
      </p:sp>
    </p:spTree>
    <p:extLst>
      <p:ext uri="{BB962C8B-B14F-4D97-AF65-F5344CB8AC3E}">
        <p14:creationId xmlns:p14="http://schemas.microsoft.com/office/powerpoint/2010/main" val="152280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NDS\Communications\Images &amp; Graphics\CRT\Effective feedback.jpg"/>
          <p:cNvPicPr>
            <a:picLocks noChangeAspect="1" noChangeArrowheads="1"/>
          </p:cNvPicPr>
          <p:nvPr/>
        </p:nvPicPr>
        <p:blipFill rotWithShape="1">
          <a:blip r:embed="rId3">
            <a:extLst>
              <a:ext uri="{28A0092B-C50C-407E-A947-70E740481C1C}">
                <a14:useLocalDpi xmlns:a14="http://schemas.microsoft.com/office/drawing/2010/main" val="0"/>
              </a:ext>
            </a:extLst>
          </a:blip>
          <a:srcRect l="9257" t="13662" r="10889" b="11196"/>
          <a:stretch/>
        </p:blipFill>
        <p:spPr bwMode="auto">
          <a:xfrm>
            <a:off x="1403648" y="1844824"/>
            <a:ext cx="6336704" cy="3960440"/>
          </a:xfrm>
          <a:prstGeom prst="rect">
            <a:avLst/>
          </a:prstGeom>
          <a:noFill/>
          <a:extLst>
            <a:ext uri="{909E8E84-426E-40DD-AFC4-6F175D3DCCD1}">
              <a14:hiddenFill xmlns:a14="http://schemas.microsoft.com/office/drawing/2010/main">
                <a:solidFill>
                  <a:srgbClr val="FFFFFF"/>
                </a:solidFill>
              </a14:hiddenFill>
            </a:ext>
          </a:extLst>
        </p:spPr>
      </p:pic>
      <p:sp>
        <p:nvSpPr>
          <p:cNvPr id="323599" name="Rectangle 2"/>
          <p:cNvSpPr>
            <a:spLocks noGrp="1" noChangeArrowheads="1"/>
          </p:cNvSpPr>
          <p:nvPr>
            <p:ph type="title"/>
          </p:nvPr>
        </p:nvSpPr>
        <p:spPr/>
        <p:txBody>
          <a:bodyPr>
            <a:noAutofit/>
          </a:bodyPr>
          <a:lstStyle/>
          <a:p>
            <a:pPr eaLnBrk="1" hangingPunct="1"/>
            <a:r>
              <a:rPr lang="en-GB" sz="2800" dirty="0" smtClean="0"/>
              <a:t>It’s important to give the right kind of feedback!</a:t>
            </a:r>
            <a:br>
              <a:rPr lang="en-GB" sz="2800" dirty="0" smtClean="0"/>
            </a:br>
            <a:r>
              <a:rPr lang="en-GB" sz="2800" dirty="0" smtClean="0"/>
              <a:t>The </a:t>
            </a:r>
            <a:r>
              <a:rPr lang="en-GB" sz="2800" dirty="0" smtClean="0">
                <a:solidFill>
                  <a:srgbClr val="FF0000"/>
                </a:solidFill>
              </a:rPr>
              <a:t>A</a:t>
            </a:r>
            <a:r>
              <a:rPr lang="en-GB" sz="2800" dirty="0" smtClean="0"/>
              <a:t>,</a:t>
            </a:r>
            <a:r>
              <a:rPr lang="en-GB" sz="2800" dirty="0" smtClean="0">
                <a:solidFill>
                  <a:schemeClr val="bg2">
                    <a:lumMod val="25000"/>
                  </a:schemeClr>
                </a:solidFill>
              </a:rPr>
              <a:t>B</a:t>
            </a:r>
            <a:r>
              <a:rPr lang="en-GB" sz="2800" dirty="0" smtClean="0"/>
              <a:t>,</a:t>
            </a:r>
            <a:r>
              <a:rPr lang="en-GB" sz="2800" dirty="0" smtClean="0">
                <a:solidFill>
                  <a:srgbClr val="00FF00"/>
                </a:solidFill>
              </a:rPr>
              <a:t>C</a:t>
            </a:r>
            <a:r>
              <a:rPr lang="en-GB" sz="2800" dirty="0" smtClean="0"/>
              <a:t>,</a:t>
            </a:r>
            <a:r>
              <a:rPr lang="en-GB" sz="2800" dirty="0" smtClean="0">
                <a:solidFill>
                  <a:srgbClr val="FF9900"/>
                </a:solidFill>
              </a:rPr>
              <a:t>D </a:t>
            </a:r>
            <a:r>
              <a:rPr lang="en-GB" sz="2800" dirty="0" smtClean="0"/>
              <a:t>of Effective Feedback</a:t>
            </a:r>
          </a:p>
        </p:txBody>
      </p:sp>
    </p:spTree>
    <p:extLst>
      <p:ext uri="{BB962C8B-B14F-4D97-AF65-F5344CB8AC3E}">
        <p14:creationId xmlns:p14="http://schemas.microsoft.com/office/powerpoint/2010/main" val="304217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is for Accuracy</a:t>
            </a:r>
            <a:endParaRPr lang="en-GB" dirty="0"/>
          </a:p>
        </p:txBody>
      </p:sp>
      <p:sp>
        <p:nvSpPr>
          <p:cNvPr id="3" name="Content Placeholder 2"/>
          <p:cNvSpPr>
            <a:spLocks noGrp="1"/>
          </p:cNvSpPr>
          <p:nvPr>
            <p:ph idx="1"/>
          </p:nvPr>
        </p:nvSpPr>
        <p:spPr/>
        <p:txBody>
          <a:bodyPr>
            <a:normAutofit fontScale="92500"/>
          </a:bodyPr>
          <a:lstStyle/>
          <a:p>
            <a:pPr marL="0" indent="0">
              <a:buNone/>
            </a:pPr>
            <a:endParaRPr lang="en-GB" sz="2000" dirty="0"/>
          </a:p>
          <a:p>
            <a:pPr lvl="0"/>
            <a:r>
              <a:rPr lang="en-GB" sz="2200" dirty="0"/>
              <a:t>When we comment on the learning experience we should be specific, and provide evidence for what we’re saying.  </a:t>
            </a:r>
          </a:p>
          <a:p>
            <a:pPr lvl="0"/>
            <a:endParaRPr lang="en-GB" sz="2200" dirty="0"/>
          </a:p>
          <a:p>
            <a:pPr lvl="0"/>
            <a:r>
              <a:rPr lang="en-GB" sz="2200" dirty="0"/>
              <a:t>Avoid sweeping generalisations or emotional language. </a:t>
            </a:r>
          </a:p>
          <a:p>
            <a:pPr marL="0" lvl="0" indent="0">
              <a:buNone/>
            </a:pPr>
            <a:endParaRPr lang="en-GB" sz="2200" dirty="0"/>
          </a:p>
          <a:p>
            <a:pPr lvl="0"/>
            <a:r>
              <a:rPr lang="en-GB" sz="2200" dirty="0"/>
              <a:t>Where possible include information about the scale of the issue – percentage of </a:t>
            </a:r>
            <a:r>
              <a:rPr lang="en-GB" sz="2200" dirty="0" smtClean="0"/>
              <a:t>apprentices affected if it is more than just you, </a:t>
            </a:r>
            <a:r>
              <a:rPr lang="en-GB" sz="2200" dirty="0"/>
              <a:t>to add weight to your argument. Doing so shows you have accurately researched the </a:t>
            </a:r>
            <a:r>
              <a:rPr lang="en-GB" sz="2200" dirty="0" smtClean="0"/>
              <a:t>issue. </a:t>
            </a:r>
            <a:endParaRPr lang="en-GB" sz="2200" dirty="0"/>
          </a:p>
        </p:txBody>
      </p:sp>
    </p:spTree>
    <p:extLst>
      <p:ext uri="{BB962C8B-B14F-4D97-AF65-F5344CB8AC3E}">
        <p14:creationId xmlns:p14="http://schemas.microsoft.com/office/powerpoint/2010/main" val="275591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 is for Balanced</a:t>
            </a:r>
            <a:endParaRPr lang="en-GB" dirty="0"/>
          </a:p>
        </p:txBody>
      </p:sp>
      <p:sp>
        <p:nvSpPr>
          <p:cNvPr id="3" name="Content Placeholder 2"/>
          <p:cNvSpPr>
            <a:spLocks noGrp="1"/>
          </p:cNvSpPr>
          <p:nvPr>
            <p:ph idx="1"/>
          </p:nvPr>
        </p:nvSpPr>
        <p:spPr/>
        <p:txBody>
          <a:bodyPr>
            <a:normAutofit/>
          </a:bodyPr>
          <a:lstStyle/>
          <a:p>
            <a:pPr lvl="0"/>
            <a:r>
              <a:rPr lang="en-GB" sz="2200" dirty="0"/>
              <a:t>We shouldn’t only pass on negative comments to staff, even if that’s mostly what we’re hearing from </a:t>
            </a:r>
            <a:r>
              <a:rPr lang="en-GB" sz="2200" dirty="0" smtClean="0"/>
              <a:t>other apprentices or feeling ourselves. </a:t>
            </a:r>
            <a:r>
              <a:rPr lang="en-GB" sz="2200" dirty="0"/>
              <a:t>We might see that staff have been trying hard but it hasn’t helped, or isn’t helping in the right ways – make sure not to be one-sided or biased in any particular direction. </a:t>
            </a:r>
          </a:p>
          <a:p>
            <a:pPr marL="0" lvl="0" indent="0">
              <a:buNone/>
            </a:pPr>
            <a:endParaRPr lang="en-GB" sz="2200" dirty="0"/>
          </a:p>
          <a:p>
            <a:pPr lvl="0"/>
            <a:r>
              <a:rPr lang="en-GB" sz="2200" dirty="0"/>
              <a:t>Having a balanced perspective will </a:t>
            </a:r>
            <a:r>
              <a:rPr lang="en-GB" sz="2200" dirty="0" smtClean="0"/>
              <a:t>be hugely beneficial to your </a:t>
            </a:r>
            <a:r>
              <a:rPr lang="en-GB" sz="2200" dirty="0"/>
              <a:t>work </a:t>
            </a:r>
            <a:r>
              <a:rPr lang="en-GB" sz="2200" dirty="0" smtClean="0"/>
              <a:t>and </a:t>
            </a:r>
            <a:r>
              <a:rPr lang="en-GB" sz="2200" dirty="0"/>
              <a:t>it’s critical for working with everyone connected to learning</a:t>
            </a:r>
            <a:r>
              <a:rPr lang="en-GB" sz="2200" dirty="0" smtClean="0"/>
              <a:t>. </a:t>
            </a:r>
            <a:endParaRPr lang="en-GB" sz="2200" dirty="0"/>
          </a:p>
        </p:txBody>
      </p:sp>
    </p:spTree>
    <p:extLst>
      <p:ext uri="{BB962C8B-B14F-4D97-AF65-F5344CB8AC3E}">
        <p14:creationId xmlns:p14="http://schemas.microsoft.com/office/powerpoint/2010/main" val="41099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2"/>
          <p:cNvSpPr>
            <a:spLocks noGrp="1" noChangeArrowheads="1"/>
          </p:cNvSpPr>
          <p:nvPr>
            <p:ph type="title"/>
          </p:nvPr>
        </p:nvSpPr>
        <p:spPr>
          <a:xfrm>
            <a:off x="457200" y="274638"/>
            <a:ext cx="6635080" cy="1066130"/>
          </a:xfrm>
        </p:spPr>
        <p:txBody>
          <a:bodyPr>
            <a:normAutofit/>
          </a:bodyPr>
          <a:lstStyle/>
          <a:p>
            <a:pPr eaLnBrk="1" hangingPunct="1"/>
            <a:r>
              <a:rPr lang="en-GB" dirty="0" smtClean="0"/>
              <a:t>Partnership in learning</a:t>
            </a:r>
          </a:p>
        </p:txBody>
      </p:sp>
      <p:sp>
        <p:nvSpPr>
          <p:cNvPr id="431106" name="Rectangle 5"/>
          <p:cNvSpPr>
            <a:spLocks noGrp="1" noChangeArrowheads="1"/>
          </p:cNvSpPr>
          <p:nvPr>
            <p:ph idx="1"/>
          </p:nvPr>
        </p:nvSpPr>
        <p:spPr>
          <a:xfrm>
            <a:off x="457200" y="1124744"/>
            <a:ext cx="8229600" cy="4752528"/>
          </a:xfrm>
        </p:spPr>
        <p:txBody>
          <a:bodyPr>
            <a:noAutofit/>
          </a:bodyPr>
          <a:lstStyle/>
          <a:p>
            <a:pPr marL="0" lvl="1" indent="0">
              <a:buSzPct val="100000"/>
              <a:buNone/>
            </a:pPr>
            <a:endParaRPr lang="en-GB" sz="1050" dirty="0" smtClean="0"/>
          </a:p>
          <a:p>
            <a:pPr marL="342900" lvl="1" indent="-342900">
              <a:buSzPct val="100000"/>
              <a:buFont typeface="Arial" panose="020B0604020202020204" pitchFamily="34" charset="0"/>
              <a:buChar char="•"/>
            </a:pPr>
            <a:r>
              <a:rPr lang="en-GB" sz="2000" dirty="0" smtClean="0"/>
              <a:t>This document is designed to introduce you to the Apprentice Learning </a:t>
            </a:r>
            <a:r>
              <a:rPr lang="en-GB" sz="2000" dirty="0"/>
              <a:t>E</a:t>
            </a:r>
            <a:r>
              <a:rPr lang="en-GB" sz="2000" dirty="0" smtClean="0"/>
              <a:t>xperience.</a:t>
            </a:r>
          </a:p>
          <a:p>
            <a:pPr marL="342900" lvl="1" indent="-342900">
              <a:buSzPct val="100000"/>
              <a:buFont typeface="Arial" panose="020B0604020202020204" pitchFamily="34" charset="0"/>
              <a:buChar char="•"/>
            </a:pPr>
            <a:endParaRPr lang="en-GB" sz="1050" dirty="0"/>
          </a:p>
          <a:p>
            <a:pPr marL="342900" lvl="1" indent="-342900">
              <a:buSzPct val="100000"/>
              <a:buFont typeface="Arial" panose="020B0604020202020204" pitchFamily="34" charset="0"/>
              <a:buChar char="•"/>
            </a:pPr>
            <a:r>
              <a:rPr lang="en-GB" sz="2000" dirty="0" smtClean="0"/>
              <a:t>It covers </a:t>
            </a:r>
            <a:r>
              <a:rPr lang="en-GB" sz="2000" dirty="0"/>
              <a:t>the </a:t>
            </a:r>
            <a:r>
              <a:rPr lang="en-GB" sz="2000" dirty="0" smtClean="0"/>
              <a:t>Apprentice </a:t>
            </a:r>
            <a:r>
              <a:rPr lang="en-GB" sz="2000" dirty="0"/>
              <a:t>L</a:t>
            </a:r>
            <a:r>
              <a:rPr lang="en-GB" sz="2000" dirty="0" smtClean="0"/>
              <a:t>earning </a:t>
            </a:r>
            <a:r>
              <a:rPr lang="en-GB" sz="2000" dirty="0"/>
              <a:t>E</a:t>
            </a:r>
            <a:r>
              <a:rPr lang="en-GB" sz="2000" dirty="0" smtClean="0"/>
              <a:t>xperience </a:t>
            </a:r>
            <a:r>
              <a:rPr lang="en-GB" sz="2000" dirty="0"/>
              <a:t>and </a:t>
            </a:r>
            <a:r>
              <a:rPr lang="en-GB" sz="2000" dirty="0" smtClean="0"/>
              <a:t>explores </a:t>
            </a:r>
            <a:r>
              <a:rPr lang="en-GB" sz="2000" dirty="0"/>
              <a:t>how you can use it to assist you </a:t>
            </a:r>
            <a:r>
              <a:rPr lang="en-GB" sz="2000" dirty="0" smtClean="0"/>
              <a:t>to feed back about your experience of the taught part of your apprenticeship when in college.</a:t>
            </a:r>
          </a:p>
          <a:p>
            <a:pPr marL="342900" lvl="1" indent="-342900">
              <a:buSzPct val="100000"/>
              <a:buFont typeface="Arial" panose="020B0604020202020204" pitchFamily="34" charset="0"/>
              <a:buChar char="•"/>
            </a:pPr>
            <a:endParaRPr lang="en-GB" sz="1050" dirty="0" smtClean="0"/>
          </a:p>
          <a:p>
            <a:pPr marL="342900" lvl="1" indent="-342900">
              <a:buSzPct val="100000"/>
              <a:buFont typeface="Arial" panose="020B0604020202020204" pitchFamily="34" charset="0"/>
              <a:buChar char="•"/>
            </a:pPr>
            <a:r>
              <a:rPr lang="en-GB" sz="2000" dirty="0" smtClean="0"/>
              <a:t>We hope that it will allow you to develop some of the skills you will use to be able to provide valuable feedback.</a:t>
            </a:r>
          </a:p>
          <a:p>
            <a:pPr marL="342900" lvl="1" indent="-342900">
              <a:buSzPct val="100000"/>
              <a:buFont typeface="Arial" panose="020B0604020202020204" pitchFamily="34" charset="0"/>
              <a:buChar char="•"/>
            </a:pPr>
            <a:endParaRPr lang="en-GB" sz="1050" dirty="0" smtClean="0"/>
          </a:p>
          <a:p>
            <a:pPr marL="342900" lvl="1" indent="-342900">
              <a:buSzPct val="100000"/>
              <a:buFont typeface="Arial" panose="020B0604020202020204" pitchFamily="34" charset="0"/>
              <a:buChar char="•"/>
            </a:pPr>
            <a:r>
              <a:rPr lang="en-GB" sz="2000" dirty="0" smtClean="0"/>
              <a:t>We would also like to use it to alert you to the opportunity of becoming an </a:t>
            </a:r>
            <a:r>
              <a:rPr lang="en-GB" sz="2000" dirty="0"/>
              <a:t>apprentice </a:t>
            </a:r>
            <a:r>
              <a:rPr lang="en-GB" sz="2000" dirty="0" smtClean="0"/>
              <a:t>rep. We will explain what the apprentice </a:t>
            </a:r>
            <a:r>
              <a:rPr lang="en-GB" sz="2000" dirty="0"/>
              <a:t>role </a:t>
            </a:r>
            <a:r>
              <a:rPr lang="en-GB" sz="2000" dirty="0" smtClean="0"/>
              <a:t>is and </a:t>
            </a:r>
            <a:r>
              <a:rPr lang="en-GB" sz="2000" dirty="0"/>
              <a:t>describe the work involved in being an apprentice </a:t>
            </a:r>
            <a:r>
              <a:rPr lang="en-GB" sz="2000" dirty="0" smtClean="0"/>
              <a:t>rep, and the benefits.</a:t>
            </a:r>
            <a:endParaRPr lang="en-GB" sz="2000" dirty="0"/>
          </a:p>
          <a:p>
            <a:pPr marL="342900" lvl="1" indent="-342900">
              <a:buSzPct val="100000"/>
              <a:buFont typeface="Arial" panose="020B0604020202020204" pitchFamily="34" charset="0"/>
              <a:buChar char="•"/>
            </a:pPr>
            <a:endParaRPr lang="en-GB" sz="2000" dirty="0" smtClean="0"/>
          </a:p>
          <a:p>
            <a:pPr marL="342900" lvl="1" indent="-342900">
              <a:buSzPct val="1000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36591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 is for Constructive</a:t>
            </a:r>
            <a:endParaRPr lang="en-GB" dirty="0"/>
          </a:p>
        </p:txBody>
      </p:sp>
      <p:sp>
        <p:nvSpPr>
          <p:cNvPr id="3" name="Content Placeholder 2"/>
          <p:cNvSpPr>
            <a:spLocks noGrp="1"/>
          </p:cNvSpPr>
          <p:nvPr>
            <p:ph idx="1"/>
          </p:nvPr>
        </p:nvSpPr>
        <p:spPr>
          <a:xfrm>
            <a:off x="457200" y="1484784"/>
            <a:ext cx="8229600" cy="4032448"/>
          </a:xfrm>
        </p:spPr>
        <p:txBody>
          <a:bodyPr>
            <a:noAutofit/>
          </a:bodyPr>
          <a:lstStyle/>
          <a:p>
            <a:pPr lvl="0"/>
            <a:r>
              <a:rPr lang="en-GB" sz="2000" dirty="0" smtClean="0"/>
              <a:t>We </a:t>
            </a:r>
            <a:r>
              <a:rPr lang="en-GB" sz="2000" dirty="0"/>
              <a:t>are not </a:t>
            </a:r>
            <a:r>
              <a:rPr lang="en-GB" sz="2000" dirty="0" smtClean="0"/>
              <a:t>all here just to </a:t>
            </a:r>
            <a:r>
              <a:rPr lang="en-GB" sz="2000" dirty="0"/>
              <a:t>identify the problems, we’re also here to help find a solution too.  </a:t>
            </a:r>
          </a:p>
          <a:p>
            <a:pPr lvl="0"/>
            <a:endParaRPr lang="en-GB" sz="1100" dirty="0"/>
          </a:p>
          <a:p>
            <a:pPr lvl="0"/>
            <a:r>
              <a:rPr lang="en-GB" sz="2000" dirty="0" smtClean="0"/>
              <a:t>So if you raise an issue, you should </a:t>
            </a:r>
            <a:r>
              <a:rPr lang="en-GB" sz="2000" dirty="0"/>
              <a:t>make a suggestion at the same time or ask for help in putting one together. </a:t>
            </a:r>
          </a:p>
          <a:p>
            <a:pPr lvl="0"/>
            <a:endParaRPr lang="en-GB" sz="1100" dirty="0"/>
          </a:p>
          <a:p>
            <a:pPr lvl="0"/>
            <a:r>
              <a:rPr lang="en-GB" sz="2000" dirty="0" smtClean="0"/>
              <a:t>In colleges there are course reps and students’ associations that can help you do this. It is their job </a:t>
            </a:r>
            <a:r>
              <a:rPr lang="en-GB" sz="2000" dirty="0"/>
              <a:t>to help facilitate </a:t>
            </a:r>
            <a:r>
              <a:rPr lang="en-GB" sz="2000" dirty="0" smtClean="0"/>
              <a:t>solutions. You can be one of these reps if it is something you would be interested in.</a:t>
            </a:r>
          </a:p>
          <a:p>
            <a:pPr lvl="0"/>
            <a:endParaRPr lang="en-GB" sz="1100" dirty="0" smtClean="0"/>
          </a:p>
          <a:p>
            <a:pPr lvl="0"/>
            <a:r>
              <a:rPr lang="en-GB" sz="2000" dirty="0" smtClean="0"/>
              <a:t>It is not of any benefit just </a:t>
            </a:r>
            <a:r>
              <a:rPr lang="en-GB" sz="2000" dirty="0"/>
              <a:t>to criticise. Being negative, or unbalanced, or inaccurate only makes it easier for people to ignore what </a:t>
            </a:r>
            <a:r>
              <a:rPr lang="en-GB" sz="2000" dirty="0" smtClean="0"/>
              <a:t>you are </a:t>
            </a:r>
            <a:r>
              <a:rPr lang="en-GB" sz="2000" dirty="0"/>
              <a:t>saying, even if it’s valid.</a:t>
            </a:r>
          </a:p>
        </p:txBody>
      </p:sp>
    </p:spTree>
    <p:extLst>
      <p:ext uri="{BB962C8B-B14F-4D97-AF65-F5344CB8AC3E}">
        <p14:creationId xmlns:p14="http://schemas.microsoft.com/office/powerpoint/2010/main" val="3549991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 is for Depersonalised</a:t>
            </a:r>
            <a:endParaRPr lang="en-GB" dirty="0"/>
          </a:p>
        </p:txBody>
      </p:sp>
      <p:sp>
        <p:nvSpPr>
          <p:cNvPr id="3" name="Content Placeholder 2"/>
          <p:cNvSpPr>
            <a:spLocks noGrp="1"/>
          </p:cNvSpPr>
          <p:nvPr>
            <p:ph idx="1"/>
          </p:nvPr>
        </p:nvSpPr>
        <p:spPr>
          <a:xfrm>
            <a:off x="457200" y="1628800"/>
            <a:ext cx="8229600" cy="4248472"/>
          </a:xfrm>
        </p:spPr>
        <p:txBody>
          <a:bodyPr>
            <a:normAutofit fontScale="92500" lnSpcReduction="10000"/>
          </a:bodyPr>
          <a:lstStyle/>
          <a:p>
            <a:pPr lvl="0"/>
            <a:r>
              <a:rPr lang="en-GB" sz="2200" dirty="0"/>
              <a:t>Even if </a:t>
            </a:r>
            <a:r>
              <a:rPr lang="en-GB" sz="2200" dirty="0" smtClean="0"/>
              <a:t>an apprentice thinks </a:t>
            </a:r>
            <a:r>
              <a:rPr lang="en-GB" sz="2200" dirty="0"/>
              <a:t>that a member of staff has done something wrong, </a:t>
            </a:r>
            <a:r>
              <a:rPr lang="en-GB" sz="2200" dirty="0" smtClean="0"/>
              <a:t>they </a:t>
            </a:r>
            <a:r>
              <a:rPr lang="en-GB" sz="2200" dirty="0"/>
              <a:t>shouldn’t make personal comments.</a:t>
            </a:r>
          </a:p>
          <a:p>
            <a:pPr lvl="0"/>
            <a:endParaRPr lang="en-GB" sz="1500" dirty="0"/>
          </a:p>
          <a:p>
            <a:pPr lvl="0"/>
            <a:r>
              <a:rPr lang="en-GB" sz="2200" dirty="0"/>
              <a:t>Don’t comment on a specific member of staff directly, talk instead about the impact on your learning experience.</a:t>
            </a:r>
          </a:p>
          <a:p>
            <a:pPr lvl="0"/>
            <a:endParaRPr lang="en-GB" sz="1500" dirty="0"/>
          </a:p>
          <a:p>
            <a:pPr lvl="0"/>
            <a:r>
              <a:rPr lang="en-GB" sz="2200" dirty="0"/>
              <a:t>Remember as well that people are always working within larger systems and you may not always have the full picture – sometimes a person’s professional failing is seen elsewhere and is a systemic problem. </a:t>
            </a:r>
            <a:endParaRPr lang="en-GB" sz="2200" dirty="0" smtClean="0"/>
          </a:p>
          <a:p>
            <a:pPr lvl="0"/>
            <a:endParaRPr lang="en-GB" sz="1500" dirty="0"/>
          </a:p>
          <a:p>
            <a:pPr lvl="0"/>
            <a:r>
              <a:rPr lang="en-GB" sz="2200" dirty="0" smtClean="0"/>
              <a:t>In the workplace diplomacy is a key skill that is required so remember not to be disrespectful of anyone in any way.</a:t>
            </a:r>
            <a:endParaRPr lang="en-GB" sz="2200" dirty="0"/>
          </a:p>
          <a:p>
            <a:endParaRPr lang="en-GB" sz="2000" dirty="0"/>
          </a:p>
          <a:p>
            <a:pPr marL="0" indent="0">
              <a:buNone/>
            </a:pPr>
            <a:endParaRPr lang="en-GB" sz="2000" dirty="0"/>
          </a:p>
        </p:txBody>
      </p:sp>
    </p:spTree>
    <p:extLst>
      <p:ext uri="{BB962C8B-B14F-4D97-AF65-F5344CB8AC3E}">
        <p14:creationId xmlns:p14="http://schemas.microsoft.com/office/powerpoint/2010/main" val="86605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ChangeArrowheads="1"/>
          </p:cNvSpPr>
          <p:nvPr>
            <p:ph type="title"/>
          </p:nvPr>
        </p:nvSpPr>
        <p:spPr/>
        <p:txBody>
          <a:bodyPr/>
          <a:lstStyle/>
          <a:p>
            <a:pPr eaLnBrk="1" hangingPunct="1"/>
            <a:r>
              <a:rPr lang="en-GB" dirty="0" smtClean="0"/>
              <a:t>Developing solutions</a:t>
            </a:r>
          </a:p>
        </p:txBody>
      </p:sp>
      <p:sp>
        <p:nvSpPr>
          <p:cNvPr id="450562" name="Rectangle 4"/>
          <p:cNvSpPr>
            <a:spLocks noGrp="1" noChangeArrowheads="1"/>
          </p:cNvSpPr>
          <p:nvPr>
            <p:ph idx="1"/>
          </p:nvPr>
        </p:nvSpPr>
        <p:spPr/>
        <p:txBody>
          <a:bodyPr>
            <a:normAutofit fontScale="85000" lnSpcReduction="20000"/>
          </a:bodyPr>
          <a:lstStyle/>
          <a:p>
            <a:pPr eaLnBrk="1" hangingPunct="1"/>
            <a:r>
              <a:rPr lang="en-GB" sz="2400" dirty="0" smtClean="0"/>
              <a:t>Think back to the issue you wanted to improve about your learning experience.</a:t>
            </a:r>
          </a:p>
          <a:p>
            <a:pPr eaLnBrk="1" hangingPunct="1"/>
            <a:endParaRPr lang="en-GB" sz="2400" dirty="0"/>
          </a:p>
          <a:p>
            <a:pPr eaLnBrk="1" hangingPunct="1"/>
            <a:r>
              <a:rPr lang="en-GB" sz="2400" dirty="0" smtClean="0"/>
              <a:t>How would you tackle this to try and come up with a solution which would benefit you and other apprentices?</a:t>
            </a:r>
          </a:p>
          <a:p>
            <a:pPr eaLnBrk="1" hangingPunct="1"/>
            <a:endParaRPr lang="en-GB" sz="2400" dirty="0"/>
          </a:p>
          <a:p>
            <a:pPr eaLnBrk="1" hangingPunct="1"/>
            <a:r>
              <a:rPr lang="en-GB" sz="2400" dirty="0" smtClean="0"/>
              <a:t>You need to think about:</a:t>
            </a:r>
          </a:p>
          <a:p>
            <a:pPr lvl="1" eaLnBrk="1" hangingPunct="1"/>
            <a:r>
              <a:rPr lang="en-GB" sz="2400" dirty="0" smtClean="0"/>
              <a:t>How do you find out what other apprentices think?</a:t>
            </a:r>
          </a:p>
          <a:p>
            <a:pPr lvl="1" eaLnBrk="1" hangingPunct="1"/>
            <a:r>
              <a:rPr lang="en-GB" sz="2400" dirty="0" smtClean="0">
                <a:solidFill>
                  <a:schemeClr val="accent5">
                    <a:lumMod val="50000"/>
                  </a:schemeClr>
                </a:solidFill>
              </a:rPr>
              <a:t>Where will you take your issue and </a:t>
            </a:r>
            <a:r>
              <a:rPr lang="en-GB" sz="2400" dirty="0">
                <a:solidFill>
                  <a:schemeClr val="accent5">
                    <a:lumMod val="50000"/>
                  </a:schemeClr>
                </a:solidFill>
              </a:rPr>
              <a:t>suggestions?</a:t>
            </a:r>
          </a:p>
          <a:p>
            <a:pPr lvl="1" eaLnBrk="1" hangingPunct="1"/>
            <a:r>
              <a:rPr lang="en-GB" sz="2400" dirty="0" smtClean="0">
                <a:solidFill>
                  <a:schemeClr val="accent5">
                    <a:lumMod val="50000"/>
                  </a:schemeClr>
                </a:solidFill>
              </a:rPr>
              <a:t>How will you word it?  Remember ABCD.</a:t>
            </a:r>
          </a:p>
          <a:p>
            <a:pPr lvl="1" eaLnBrk="1" hangingPunct="1"/>
            <a:r>
              <a:rPr lang="en-GB" sz="2400" dirty="0" smtClean="0"/>
              <a:t>How </a:t>
            </a:r>
            <a:r>
              <a:rPr lang="en-GB" sz="2400" dirty="0" smtClean="0">
                <a:solidFill>
                  <a:schemeClr val="accent5">
                    <a:lumMod val="50000"/>
                  </a:schemeClr>
                </a:solidFill>
              </a:rPr>
              <a:t>would</a:t>
            </a:r>
            <a:r>
              <a:rPr lang="en-GB" sz="2400" dirty="0" smtClean="0">
                <a:solidFill>
                  <a:srgbClr val="FF0000"/>
                </a:solidFill>
              </a:rPr>
              <a:t> </a:t>
            </a:r>
            <a:r>
              <a:rPr lang="en-GB" sz="2400" dirty="0" smtClean="0">
                <a:solidFill>
                  <a:schemeClr val="accent5">
                    <a:lumMod val="50000"/>
                  </a:schemeClr>
                </a:solidFill>
              </a:rPr>
              <a:t>you</a:t>
            </a:r>
            <a:r>
              <a:rPr lang="en-GB" sz="2400" dirty="0" smtClean="0"/>
              <a:t> go about getting the solution implemented?</a:t>
            </a:r>
          </a:p>
          <a:p>
            <a:pPr lvl="1" eaLnBrk="1" hangingPunct="1"/>
            <a:r>
              <a:rPr lang="en-US" sz="2400" dirty="0" smtClean="0"/>
              <a:t>W</a:t>
            </a:r>
            <a:r>
              <a:rPr lang="en-GB" sz="2400" dirty="0" smtClean="0"/>
              <a:t>hat</a:t>
            </a:r>
            <a:r>
              <a:rPr lang="en-GB" sz="2400" dirty="0" smtClean="0">
                <a:solidFill>
                  <a:srgbClr val="FF0000"/>
                </a:solidFill>
              </a:rPr>
              <a:t> </a:t>
            </a:r>
            <a:r>
              <a:rPr lang="en-GB" sz="2400" dirty="0" smtClean="0">
                <a:solidFill>
                  <a:schemeClr val="accent4">
                    <a:lumMod val="50000"/>
                  </a:schemeClr>
                </a:solidFill>
              </a:rPr>
              <a:t>is </a:t>
            </a:r>
            <a:r>
              <a:rPr lang="en-GB" sz="2400" dirty="0" smtClean="0"/>
              <a:t>the time scale for the implementation?</a:t>
            </a:r>
          </a:p>
          <a:p>
            <a:pPr eaLnBrk="1" hangingPunct="1">
              <a:buFont typeface="Wingdings" pitchFamily="2" charset="2"/>
              <a:buNone/>
            </a:pPr>
            <a:endParaRPr lang="en-GB" sz="2100" dirty="0" smtClean="0"/>
          </a:p>
        </p:txBody>
      </p:sp>
    </p:spTree>
    <p:extLst>
      <p:ext uri="{BB962C8B-B14F-4D97-AF65-F5344CB8AC3E}">
        <p14:creationId xmlns:p14="http://schemas.microsoft.com/office/powerpoint/2010/main" val="3626549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Making </a:t>
            </a:r>
            <a:r>
              <a:rPr lang="en-GB" dirty="0"/>
              <a:t>change happen</a:t>
            </a:r>
          </a:p>
        </p:txBody>
      </p:sp>
      <p:sp>
        <p:nvSpPr>
          <p:cNvPr id="5" name="Rectangle 4"/>
          <p:cNvSpPr/>
          <p:nvPr/>
        </p:nvSpPr>
        <p:spPr>
          <a:xfrm>
            <a:off x="2715104" y="4591642"/>
            <a:ext cx="2741917" cy="1296144"/>
          </a:xfrm>
          <a:prstGeom prst="rect">
            <a:avLst/>
          </a:prstGeom>
          <a:solidFill>
            <a:srgbClr val="7FD13B"/>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4" name="Rectangle 3"/>
          <p:cNvSpPr/>
          <p:nvPr/>
        </p:nvSpPr>
        <p:spPr>
          <a:xfrm>
            <a:off x="5447113" y="3789040"/>
            <a:ext cx="3250704" cy="2088232"/>
          </a:xfrm>
          <a:prstGeom prst="rect">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6" name="Rectangle 5"/>
          <p:cNvSpPr/>
          <p:nvPr/>
        </p:nvSpPr>
        <p:spPr>
          <a:xfrm>
            <a:off x="483809" y="5023690"/>
            <a:ext cx="2241202" cy="864096"/>
          </a:xfrm>
          <a:prstGeom prst="rect">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7" name="TextBox 6"/>
          <p:cNvSpPr txBox="1"/>
          <p:nvPr/>
        </p:nvSpPr>
        <p:spPr>
          <a:xfrm>
            <a:off x="483809" y="5239714"/>
            <a:ext cx="8233823" cy="369332"/>
          </a:xfrm>
          <a:prstGeom prst="rect">
            <a:avLst/>
          </a:prstGeom>
          <a:noFill/>
        </p:spPr>
        <p:txBody>
          <a:bodyPr wrap="square" rtlCol="0">
            <a:spAutoFit/>
          </a:bodyPr>
          <a:lstStyle/>
          <a:p>
            <a:r>
              <a:rPr lang="en-GB" dirty="0" smtClean="0"/>
              <a:t>        Opportunity                            Attendance                                    Engagement                        </a:t>
            </a:r>
            <a:endParaRPr lang="en-GB" dirty="0"/>
          </a:p>
        </p:txBody>
      </p:sp>
      <p:sp>
        <p:nvSpPr>
          <p:cNvPr id="3" name="TextBox 2"/>
          <p:cNvSpPr txBox="1"/>
          <p:nvPr/>
        </p:nvSpPr>
        <p:spPr>
          <a:xfrm>
            <a:off x="611560" y="1628800"/>
            <a:ext cx="8086257" cy="1785104"/>
          </a:xfrm>
          <a:prstGeom prst="rect">
            <a:avLst/>
          </a:prstGeom>
          <a:noFill/>
        </p:spPr>
        <p:txBody>
          <a:bodyPr wrap="square" rtlCol="0">
            <a:spAutoFit/>
          </a:bodyPr>
          <a:lstStyle/>
          <a:p>
            <a:r>
              <a:rPr lang="en-GB"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 you get the opportunity to feed back? Is your voice heard at various levels throughout the college management boards? Do you take that opportunity to attend these sessions? Do you engage with it? Do you feel you are a partner in your learner journey</a:t>
            </a:r>
            <a:r>
              <a:rPr lang="en-GB" sz="22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endParaRPr lang="en-GB" sz="2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322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066130"/>
          </a:xfrm>
        </p:spPr>
        <p:txBody>
          <a:bodyPr/>
          <a:lstStyle/>
          <a:p>
            <a:r>
              <a:rPr lang="en-GB" dirty="0" smtClean="0"/>
              <a:t>Apprentice Reps</a:t>
            </a:r>
            <a:endParaRPr lang="en-GB" dirty="0"/>
          </a:p>
        </p:txBody>
      </p:sp>
      <p:sp>
        <p:nvSpPr>
          <p:cNvPr id="3" name="Content Placeholder 2"/>
          <p:cNvSpPr>
            <a:spLocks noGrp="1"/>
          </p:cNvSpPr>
          <p:nvPr>
            <p:ph idx="1"/>
          </p:nvPr>
        </p:nvSpPr>
        <p:spPr>
          <a:xfrm>
            <a:off x="457200" y="1340768"/>
            <a:ext cx="8229600" cy="4536504"/>
          </a:xfrm>
        </p:spPr>
        <p:txBody>
          <a:bodyPr>
            <a:normAutofit fontScale="62500" lnSpcReduction="20000"/>
          </a:bodyPr>
          <a:lstStyle/>
          <a:p>
            <a:pPr>
              <a:spcAft>
                <a:spcPts val="200"/>
              </a:spcAft>
            </a:pPr>
            <a:r>
              <a:rPr lang="en-GB" dirty="0" smtClean="0"/>
              <a:t>One of the ways in which colleges ensure that students are partners in their learning is by having course reps.</a:t>
            </a:r>
          </a:p>
          <a:p>
            <a:pPr>
              <a:spcAft>
                <a:spcPts val="200"/>
              </a:spcAft>
            </a:pPr>
            <a:r>
              <a:rPr lang="en-GB" dirty="0" smtClean="0"/>
              <a:t>Each class or course in college has an identified student who acts as a spokesperson for the class.</a:t>
            </a:r>
          </a:p>
          <a:p>
            <a:pPr>
              <a:spcAft>
                <a:spcPts val="200"/>
              </a:spcAft>
            </a:pPr>
            <a:r>
              <a:rPr lang="en-GB" dirty="0" smtClean="0"/>
              <a:t>This way it allows for much easier communication.</a:t>
            </a:r>
          </a:p>
          <a:p>
            <a:pPr>
              <a:spcAft>
                <a:spcPts val="200"/>
              </a:spcAft>
            </a:pPr>
            <a:r>
              <a:rPr lang="en-GB" dirty="0" smtClean="0"/>
              <a:t>It is the class rep’s job to gather student opinion and feed that back to the college.</a:t>
            </a:r>
          </a:p>
          <a:p>
            <a:pPr>
              <a:spcAft>
                <a:spcPts val="200"/>
              </a:spcAft>
            </a:pPr>
            <a:r>
              <a:rPr lang="en-GB" dirty="0" smtClean="0"/>
              <a:t>The class rep system allows for the college to work with the students on issues affecting their experience of learning and teaching.</a:t>
            </a:r>
          </a:p>
          <a:p>
            <a:pPr>
              <a:spcAft>
                <a:spcPts val="200"/>
              </a:spcAft>
            </a:pPr>
            <a:r>
              <a:rPr lang="en-GB" dirty="0" smtClean="0"/>
              <a:t>Learners take on many different journeys so it is important that everyone gets a chance to have their voice heard.</a:t>
            </a:r>
          </a:p>
          <a:p>
            <a:r>
              <a:rPr lang="en-GB" dirty="0" smtClean="0"/>
              <a:t>Becoming an apprentice rep allows you not only to have your voice heard, but also to be the representative for a group of apprentices.</a:t>
            </a:r>
            <a:endParaRPr lang="en-GB" dirty="0"/>
          </a:p>
        </p:txBody>
      </p:sp>
    </p:spTree>
    <p:extLst>
      <p:ext uri="{BB962C8B-B14F-4D97-AF65-F5344CB8AC3E}">
        <p14:creationId xmlns:p14="http://schemas.microsoft.com/office/powerpoint/2010/main" val="172575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ChangeArrowheads="1"/>
          </p:cNvSpPr>
          <p:nvPr>
            <p:ph type="title"/>
          </p:nvPr>
        </p:nvSpPr>
        <p:spPr/>
        <p:txBody>
          <a:bodyPr/>
          <a:lstStyle/>
          <a:p>
            <a:pPr eaLnBrk="1" hangingPunct="1"/>
            <a:r>
              <a:rPr lang="en-GB" dirty="0" smtClean="0"/>
              <a:t>Purpose of a rep </a:t>
            </a:r>
          </a:p>
        </p:txBody>
      </p:sp>
      <p:sp>
        <p:nvSpPr>
          <p:cNvPr id="437250" name="Rectangle 4"/>
          <p:cNvSpPr>
            <a:spLocks noGrp="1" noChangeArrowheads="1"/>
          </p:cNvSpPr>
          <p:nvPr>
            <p:ph idx="1"/>
          </p:nvPr>
        </p:nvSpPr>
        <p:spPr>
          <a:xfrm>
            <a:off x="457200" y="1484784"/>
            <a:ext cx="8229600" cy="4896544"/>
          </a:xfrm>
        </p:spPr>
        <p:txBody>
          <a:bodyPr>
            <a:noAutofit/>
          </a:bodyPr>
          <a:lstStyle/>
          <a:p>
            <a:pPr eaLnBrk="1" hangingPunct="1">
              <a:spcAft>
                <a:spcPct val="20000"/>
              </a:spcAft>
            </a:pPr>
            <a:r>
              <a:rPr lang="en-GB" sz="2200" dirty="0" smtClean="0"/>
              <a:t>To continuously </a:t>
            </a:r>
            <a:r>
              <a:rPr lang="en-GB" sz="2200" b="1" dirty="0" smtClean="0"/>
              <a:t>improve</a:t>
            </a:r>
            <a:r>
              <a:rPr lang="en-GB" sz="2200" dirty="0" smtClean="0"/>
              <a:t> the </a:t>
            </a:r>
            <a:r>
              <a:rPr lang="en-GB" sz="2200" b="1" dirty="0" smtClean="0"/>
              <a:t>apprentice learning experience</a:t>
            </a:r>
            <a:r>
              <a:rPr lang="en-GB" sz="2200" dirty="0" smtClean="0"/>
              <a:t> in </a:t>
            </a:r>
            <a:r>
              <a:rPr lang="en-GB" sz="2200" b="1" dirty="0" smtClean="0"/>
              <a:t>partnership</a:t>
            </a:r>
            <a:r>
              <a:rPr lang="en-GB" sz="2200" dirty="0" smtClean="0"/>
              <a:t> with the employer, the institution/training provider and, where appropriate, the students’ association by helping create </a:t>
            </a:r>
            <a:r>
              <a:rPr lang="en-GB" sz="2200" b="1" dirty="0" smtClean="0"/>
              <a:t>solutions</a:t>
            </a:r>
            <a:r>
              <a:rPr lang="en-GB" sz="2200" dirty="0" smtClean="0"/>
              <a:t> to problems.</a:t>
            </a:r>
          </a:p>
          <a:p>
            <a:pPr eaLnBrk="1" hangingPunct="1">
              <a:spcAft>
                <a:spcPct val="20000"/>
              </a:spcAft>
            </a:pPr>
            <a:r>
              <a:rPr lang="en-GB" sz="2200" dirty="0" smtClean="0"/>
              <a:t>To </a:t>
            </a:r>
            <a:r>
              <a:rPr lang="en-GB" sz="2200" b="1" dirty="0" smtClean="0"/>
              <a:t>represent </a:t>
            </a:r>
            <a:r>
              <a:rPr lang="en-GB" sz="2200" dirty="0" smtClean="0"/>
              <a:t>your fellow apprentices’ views and opinions on all matters relating to the </a:t>
            </a:r>
            <a:r>
              <a:rPr lang="en-GB" sz="2200" b="1" dirty="0" smtClean="0"/>
              <a:t>learning</a:t>
            </a:r>
            <a:r>
              <a:rPr lang="en-GB" sz="2200" dirty="0" smtClean="0"/>
              <a:t> </a:t>
            </a:r>
            <a:r>
              <a:rPr lang="en-GB" sz="2200" b="1" dirty="0" smtClean="0"/>
              <a:t>and</a:t>
            </a:r>
            <a:r>
              <a:rPr lang="en-GB" sz="2200" dirty="0" smtClean="0"/>
              <a:t> </a:t>
            </a:r>
            <a:r>
              <a:rPr lang="en-GB" sz="2200" b="1" dirty="0" smtClean="0"/>
              <a:t>teaching </a:t>
            </a:r>
            <a:r>
              <a:rPr lang="en-GB" sz="2200" dirty="0" smtClean="0"/>
              <a:t>aspect of their apprenticeship.</a:t>
            </a:r>
          </a:p>
          <a:p>
            <a:pPr eaLnBrk="1" hangingPunct="1">
              <a:spcAft>
                <a:spcPct val="20000"/>
              </a:spcAft>
            </a:pPr>
            <a:r>
              <a:rPr lang="en-GB" sz="2200" dirty="0" smtClean="0"/>
              <a:t>To provide both </a:t>
            </a:r>
            <a:r>
              <a:rPr lang="en-GB" sz="2200" b="1" dirty="0" smtClean="0"/>
              <a:t>positive </a:t>
            </a:r>
            <a:r>
              <a:rPr lang="en-GB" sz="2200" dirty="0" smtClean="0"/>
              <a:t>and </a:t>
            </a:r>
            <a:r>
              <a:rPr lang="en-GB" sz="2200" b="1" dirty="0" smtClean="0"/>
              <a:t>negative</a:t>
            </a:r>
            <a:r>
              <a:rPr lang="en-GB" sz="2200" dirty="0" smtClean="0"/>
              <a:t> </a:t>
            </a:r>
            <a:r>
              <a:rPr lang="en-GB" sz="2200" b="1" dirty="0" smtClean="0"/>
              <a:t>feedback</a:t>
            </a:r>
            <a:r>
              <a:rPr lang="en-GB" sz="2200" dirty="0" smtClean="0"/>
              <a:t>.</a:t>
            </a:r>
          </a:p>
          <a:p>
            <a:pPr eaLnBrk="1" hangingPunct="1">
              <a:spcAft>
                <a:spcPct val="20000"/>
              </a:spcAft>
            </a:pPr>
            <a:r>
              <a:rPr lang="en-GB" sz="2200" dirty="0" smtClean="0"/>
              <a:t>To act as a </a:t>
            </a:r>
            <a:r>
              <a:rPr lang="en-GB" sz="2200" b="1" dirty="0" smtClean="0"/>
              <a:t>communication channel </a:t>
            </a:r>
            <a:r>
              <a:rPr lang="en-GB" sz="2200" dirty="0" smtClean="0"/>
              <a:t>between apprentices and their learning provider.</a:t>
            </a:r>
          </a:p>
        </p:txBody>
      </p:sp>
    </p:spTree>
    <p:extLst>
      <p:ext uri="{BB962C8B-B14F-4D97-AF65-F5344CB8AC3E}">
        <p14:creationId xmlns:p14="http://schemas.microsoft.com/office/powerpoint/2010/main" val="261367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Grp="1" noChangeArrowheads="1"/>
          </p:cNvSpPr>
          <p:nvPr>
            <p:ph type="title"/>
          </p:nvPr>
        </p:nvSpPr>
        <p:spPr/>
        <p:txBody>
          <a:bodyPr/>
          <a:lstStyle/>
          <a:p>
            <a:pPr eaLnBrk="1" hangingPunct="1"/>
            <a:r>
              <a:rPr lang="en-GB" dirty="0" smtClean="0"/>
              <a:t>Benefits of being a rep</a:t>
            </a:r>
          </a:p>
        </p:txBody>
      </p:sp>
      <p:sp>
        <p:nvSpPr>
          <p:cNvPr id="441346" name="Rectangle 4"/>
          <p:cNvSpPr>
            <a:spLocks noGrp="1" noChangeArrowheads="1"/>
          </p:cNvSpPr>
          <p:nvPr>
            <p:ph idx="1"/>
          </p:nvPr>
        </p:nvSpPr>
        <p:spPr/>
        <p:txBody>
          <a:bodyPr>
            <a:normAutofit/>
          </a:bodyPr>
          <a:lstStyle/>
          <a:p>
            <a:pPr eaLnBrk="1" hangingPunct="1"/>
            <a:r>
              <a:rPr lang="en-GB" sz="2400" dirty="0" smtClean="0"/>
              <a:t>Learn new skills.</a:t>
            </a:r>
          </a:p>
          <a:p>
            <a:pPr eaLnBrk="1" hangingPunct="1"/>
            <a:r>
              <a:rPr lang="en-GB" sz="2400" dirty="0" smtClean="0"/>
              <a:t>Looks good on your CV.</a:t>
            </a:r>
          </a:p>
          <a:p>
            <a:pPr eaLnBrk="1" hangingPunct="1"/>
            <a:r>
              <a:rPr lang="en-GB" sz="2400" dirty="0" smtClean="0"/>
              <a:t>Networking opportunities.</a:t>
            </a:r>
          </a:p>
          <a:p>
            <a:pPr eaLnBrk="1" hangingPunct="1"/>
            <a:r>
              <a:rPr lang="en-GB" sz="2400" dirty="0" smtClean="0"/>
              <a:t>Background for future representational roles. </a:t>
            </a:r>
          </a:p>
          <a:p>
            <a:pPr eaLnBrk="1" hangingPunct="1"/>
            <a:r>
              <a:rPr lang="en-GB" sz="2400" dirty="0" smtClean="0"/>
              <a:t>Good experience for future employment.</a:t>
            </a:r>
          </a:p>
          <a:p>
            <a:pPr eaLnBrk="1" hangingPunct="1"/>
            <a:r>
              <a:rPr lang="en-GB" sz="2400" dirty="0" smtClean="0"/>
              <a:t>Can be validated on student transcripts for further/higher education.</a:t>
            </a:r>
          </a:p>
          <a:p>
            <a:pPr eaLnBrk="1" hangingPunct="1"/>
            <a:r>
              <a:rPr lang="en-GB" sz="2400" dirty="0" smtClean="0"/>
              <a:t>Make a difference.</a:t>
            </a:r>
          </a:p>
        </p:txBody>
      </p:sp>
    </p:spTree>
    <p:extLst>
      <p:ext uri="{BB962C8B-B14F-4D97-AF65-F5344CB8AC3E}">
        <p14:creationId xmlns:p14="http://schemas.microsoft.com/office/powerpoint/2010/main" val="1287059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p:txBody>
          <a:bodyPr/>
          <a:lstStyle/>
          <a:p>
            <a:pPr eaLnBrk="1" hangingPunct="1"/>
            <a:r>
              <a:rPr lang="en-GB" dirty="0" smtClean="0"/>
              <a:t>Rep tasks</a:t>
            </a:r>
          </a:p>
        </p:txBody>
      </p:sp>
      <p:sp>
        <p:nvSpPr>
          <p:cNvPr id="438274" name="Rectangle 3"/>
          <p:cNvSpPr>
            <a:spLocks noGrp="1" noChangeArrowheads="1"/>
          </p:cNvSpPr>
          <p:nvPr>
            <p:ph idx="1"/>
          </p:nvPr>
        </p:nvSpPr>
        <p:spPr>
          <a:xfrm>
            <a:off x="395536" y="1916832"/>
            <a:ext cx="4330824" cy="4032448"/>
          </a:xfrm>
        </p:spPr>
        <p:txBody>
          <a:bodyPr>
            <a:normAutofit/>
          </a:bodyPr>
          <a:lstStyle/>
          <a:p>
            <a:pPr eaLnBrk="1" hangingPunct="1"/>
            <a:r>
              <a:rPr lang="en-GB" sz="2400" dirty="0" smtClean="0"/>
              <a:t>Introduce yourself to your group.</a:t>
            </a:r>
          </a:p>
          <a:p>
            <a:pPr eaLnBrk="1" hangingPunct="1"/>
            <a:r>
              <a:rPr lang="en-GB" sz="2400" dirty="0" smtClean="0"/>
              <a:t>Gather apprentice opinion.</a:t>
            </a:r>
          </a:p>
          <a:p>
            <a:pPr eaLnBrk="1" hangingPunct="1"/>
            <a:r>
              <a:rPr lang="en-GB" sz="2400" dirty="0" smtClean="0"/>
              <a:t>Provide feedback to learning providers.</a:t>
            </a:r>
          </a:p>
          <a:p>
            <a:pPr eaLnBrk="1" hangingPunct="1"/>
            <a:r>
              <a:rPr lang="en-GB" sz="2400" dirty="0" smtClean="0"/>
              <a:t>Present apprentice views at meetings.</a:t>
            </a:r>
          </a:p>
          <a:p>
            <a:pPr eaLnBrk="1" hangingPunct="1"/>
            <a:r>
              <a:rPr lang="en-GB" sz="2400" dirty="0" smtClean="0"/>
              <a:t>Attend meetings.</a:t>
            </a:r>
          </a:p>
          <a:p>
            <a:pPr eaLnBrk="1" hangingPunct="1">
              <a:buFont typeface="Wingdings" pitchFamily="2" charset="2"/>
              <a:buNone/>
            </a:pPr>
            <a:endParaRPr lang="en-GB" sz="2400" b="1" dirty="0" smtClean="0"/>
          </a:p>
          <a:p>
            <a:pPr algn="ctr" eaLnBrk="1" hangingPunct="1">
              <a:buFont typeface="Wingdings" pitchFamily="2" charset="2"/>
              <a:buNone/>
            </a:pPr>
            <a:endParaRPr lang="en-GB" sz="2400" b="1" dirty="0" smtClean="0"/>
          </a:p>
        </p:txBody>
      </p:sp>
      <p:sp>
        <p:nvSpPr>
          <p:cNvPr id="438275" name="Rectangle 6"/>
          <p:cNvSpPr>
            <a:spLocks noGrp="1" noChangeArrowheads="1"/>
          </p:cNvSpPr>
          <p:nvPr>
            <p:ph type="body" sz="half" idx="4294967295"/>
          </p:nvPr>
        </p:nvSpPr>
        <p:spPr>
          <a:xfrm>
            <a:off x="4860032" y="1916832"/>
            <a:ext cx="4038600" cy="3989387"/>
          </a:xfrm>
        </p:spPr>
        <p:txBody>
          <a:bodyPr>
            <a:normAutofit fontScale="92500" lnSpcReduction="10000"/>
          </a:bodyPr>
          <a:lstStyle/>
          <a:p>
            <a:pPr eaLnBrk="1" hangingPunct="1"/>
            <a:r>
              <a:rPr lang="en-GB" sz="2400" dirty="0" smtClean="0"/>
              <a:t>Speak to people outside of meetings.</a:t>
            </a:r>
          </a:p>
          <a:p>
            <a:pPr eaLnBrk="1" hangingPunct="1"/>
            <a:r>
              <a:rPr lang="en-GB" sz="2400" dirty="0" smtClean="0"/>
              <a:t>Develop solutions to issues.</a:t>
            </a:r>
          </a:p>
          <a:p>
            <a:pPr eaLnBrk="1" hangingPunct="1"/>
            <a:r>
              <a:rPr lang="en-GB" sz="2400" dirty="0" smtClean="0"/>
              <a:t>Pass issues onto students’ association where appropriate.</a:t>
            </a:r>
          </a:p>
          <a:p>
            <a:pPr eaLnBrk="1" hangingPunct="1"/>
            <a:r>
              <a:rPr lang="en-GB" sz="2400" dirty="0" smtClean="0"/>
              <a:t>Contribute to institutional activities.</a:t>
            </a:r>
          </a:p>
          <a:p>
            <a:pPr eaLnBrk="1" hangingPunct="1"/>
            <a:r>
              <a:rPr lang="en-GB" sz="2400" dirty="0" smtClean="0"/>
              <a:t>Pass on information to the employer where appropriate.</a:t>
            </a:r>
          </a:p>
          <a:p>
            <a:pPr eaLnBrk="1" hangingPunct="1"/>
            <a:endParaRPr lang="en-GB" sz="2400" dirty="0" smtClean="0"/>
          </a:p>
          <a:p>
            <a:endParaRPr lang="en-GB" sz="2400" dirty="0" smtClean="0"/>
          </a:p>
        </p:txBody>
      </p:sp>
    </p:spTree>
    <p:extLst>
      <p:ext uri="{BB962C8B-B14F-4D97-AF65-F5344CB8AC3E}">
        <p14:creationId xmlns:p14="http://schemas.microsoft.com/office/powerpoint/2010/main" val="840852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p:nvPr>
        </p:nvSpPr>
        <p:spPr/>
        <p:txBody>
          <a:bodyPr/>
          <a:lstStyle/>
          <a:p>
            <a:pPr eaLnBrk="1" hangingPunct="1"/>
            <a:r>
              <a:rPr lang="en-GB" dirty="0" smtClean="0"/>
              <a:t>Rep skills</a:t>
            </a:r>
          </a:p>
        </p:txBody>
      </p:sp>
      <p:sp>
        <p:nvSpPr>
          <p:cNvPr id="440322" name="Rectangle 5"/>
          <p:cNvSpPr>
            <a:spLocks noGrp="1" noChangeArrowheads="1"/>
          </p:cNvSpPr>
          <p:nvPr>
            <p:ph idx="1"/>
          </p:nvPr>
        </p:nvSpPr>
        <p:spPr/>
        <p:txBody>
          <a:bodyPr>
            <a:normAutofit/>
          </a:bodyPr>
          <a:lstStyle/>
          <a:p>
            <a:pPr eaLnBrk="1" hangingPunct="1"/>
            <a:r>
              <a:rPr lang="en-GB" sz="2400" dirty="0" smtClean="0"/>
              <a:t>Communication.</a:t>
            </a:r>
          </a:p>
          <a:p>
            <a:pPr eaLnBrk="1" hangingPunct="1"/>
            <a:r>
              <a:rPr lang="en-GB" sz="2400" dirty="0" smtClean="0"/>
              <a:t>Listening.</a:t>
            </a:r>
          </a:p>
          <a:p>
            <a:pPr eaLnBrk="1" hangingPunct="1"/>
            <a:r>
              <a:rPr lang="en-GB" sz="2400" dirty="0" smtClean="0"/>
              <a:t>Networking.</a:t>
            </a:r>
          </a:p>
          <a:p>
            <a:pPr eaLnBrk="1" hangingPunct="1"/>
            <a:r>
              <a:rPr lang="en-GB" sz="2400" dirty="0" smtClean="0"/>
              <a:t>Relationship building.</a:t>
            </a:r>
          </a:p>
          <a:p>
            <a:pPr eaLnBrk="1" hangingPunct="1"/>
            <a:r>
              <a:rPr lang="en-GB" sz="2400" dirty="0" smtClean="0"/>
              <a:t>Reflection. </a:t>
            </a:r>
          </a:p>
          <a:p>
            <a:pPr eaLnBrk="1" hangingPunct="1"/>
            <a:r>
              <a:rPr lang="en-GB" sz="2400" dirty="0" smtClean="0"/>
              <a:t>Presentation.</a:t>
            </a:r>
          </a:p>
          <a:p>
            <a:pPr eaLnBrk="1" hangingPunct="1"/>
            <a:endParaRPr lang="en-GB" sz="2400" dirty="0" smtClean="0"/>
          </a:p>
        </p:txBody>
      </p:sp>
      <p:sp>
        <p:nvSpPr>
          <p:cNvPr id="440323" name="Rectangle 6"/>
          <p:cNvSpPr>
            <a:spLocks noGrp="1" noChangeArrowheads="1"/>
          </p:cNvSpPr>
          <p:nvPr>
            <p:ph type="body" sz="half" idx="4294967295"/>
          </p:nvPr>
        </p:nvSpPr>
        <p:spPr>
          <a:xfrm>
            <a:off x="4513263" y="1844005"/>
            <a:ext cx="4630737" cy="4105275"/>
          </a:xfrm>
        </p:spPr>
        <p:txBody>
          <a:bodyPr>
            <a:normAutofit/>
          </a:bodyPr>
          <a:lstStyle/>
          <a:p>
            <a:pPr eaLnBrk="1" hangingPunct="1"/>
            <a:r>
              <a:rPr lang="en-GB" sz="2400" dirty="0" smtClean="0"/>
              <a:t>Organisation.</a:t>
            </a:r>
          </a:p>
          <a:p>
            <a:pPr eaLnBrk="1" hangingPunct="1"/>
            <a:r>
              <a:rPr lang="en-GB" sz="2400" dirty="0" smtClean="0"/>
              <a:t>Report writing.</a:t>
            </a:r>
          </a:p>
          <a:p>
            <a:pPr eaLnBrk="1" hangingPunct="1"/>
            <a:r>
              <a:rPr lang="en-GB" sz="2400" dirty="0" smtClean="0"/>
              <a:t>Diplomacy.</a:t>
            </a:r>
          </a:p>
          <a:p>
            <a:pPr eaLnBrk="1" hangingPunct="1"/>
            <a:r>
              <a:rPr lang="en-GB" sz="2400" dirty="0" smtClean="0"/>
              <a:t>Negotiation. </a:t>
            </a:r>
          </a:p>
          <a:p>
            <a:pPr eaLnBrk="1" hangingPunct="1"/>
            <a:r>
              <a:rPr lang="en-GB" sz="2400" dirty="0" smtClean="0"/>
              <a:t>Research.</a:t>
            </a:r>
          </a:p>
          <a:p>
            <a:pPr eaLnBrk="1" hangingPunct="1"/>
            <a:r>
              <a:rPr lang="en-GB" sz="2400" dirty="0" smtClean="0"/>
              <a:t>Time management / prioritisation.</a:t>
            </a:r>
          </a:p>
        </p:txBody>
      </p:sp>
    </p:spTree>
    <p:extLst>
      <p:ext uri="{BB962C8B-B14F-4D97-AF65-F5344CB8AC3E}">
        <p14:creationId xmlns:p14="http://schemas.microsoft.com/office/powerpoint/2010/main" val="1670001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
          <p:cNvSpPr>
            <a:spLocks noGrp="1" noChangeArrowheads="1"/>
          </p:cNvSpPr>
          <p:nvPr>
            <p:ph type="title"/>
          </p:nvPr>
        </p:nvSpPr>
        <p:spPr>
          <a:xfrm>
            <a:off x="457200" y="922710"/>
            <a:ext cx="6419056" cy="1930226"/>
          </a:xfrm>
        </p:spPr>
        <p:txBody>
          <a:bodyPr>
            <a:normAutofit/>
          </a:bodyPr>
          <a:lstStyle/>
          <a:p>
            <a:pPr eaLnBrk="1" hangingPunct="1"/>
            <a:r>
              <a:rPr lang="en-GB" sz="2400" dirty="0" smtClean="0"/>
              <a:t>One of the main ways colleges ask learners to feed back about their learning experience is by</a:t>
            </a:r>
            <a:r>
              <a:rPr lang="en-GB" sz="2400" dirty="0"/>
              <a:t> </a:t>
            </a:r>
            <a:r>
              <a:rPr lang="en-GB" sz="2400" dirty="0" smtClean="0"/>
              <a:t>attending meetings </a:t>
            </a:r>
          </a:p>
        </p:txBody>
      </p:sp>
      <p:sp>
        <p:nvSpPr>
          <p:cNvPr id="452610" name="Rectangle 6"/>
          <p:cNvSpPr>
            <a:spLocks noGrp="1" noChangeArrowheads="1"/>
          </p:cNvSpPr>
          <p:nvPr>
            <p:ph idx="1"/>
          </p:nvPr>
        </p:nvSpPr>
        <p:spPr>
          <a:xfrm>
            <a:off x="457200" y="2492896"/>
            <a:ext cx="8229600" cy="4032448"/>
          </a:xfrm>
        </p:spPr>
        <p:txBody>
          <a:bodyPr>
            <a:normAutofit/>
          </a:bodyPr>
          <a:lstStyle/>
          <a:p>
            <a:pPr marL="0" indent="0" eaLnBrk="1" hangingPunct="1">
              <a:buNone/>
            </a:pPr>
            <a:endParaRPr lang="en-GB" sz="2400" dirty="0"/>
          </a:p>
          <a:p>
            <a:pPr marL="0" indent="0" eaLnBrk="1" hangingPunct="1">
              <a:buNone/>
            </a:pPr>
            <a:r>
              <a:rPr lang="en-GB" sz="2400" dirty="0" smtClean="0"/>
              <a:t>Think about what you would do:</a:t>
            </a:r>
          </a:p>
          <a:p>
            <a:pPr marL="0" indent="0" eaLnBrk="1" hangingPunct="1">
              <a:buNone/>
            </a:pPr>
            <a:endParaRPr lang="en-GB" sz="2400" dirty="0" smtClean="0"/>
          </a:p>
          <a:p>
            <a:pPr marL="285750" lvl="1" eaLnBrk="1" hangingPunct="1">
              <a:buFont typeface="Arial" panose="020B0604020202020204" pitchFamily="34" charset="0"/>
              <a:buChar char="•"/>
            </a:pPr>
            <a:r>
              <a:rPr lang="en-GB" sz="2400" b="1" dirty="0" smtClean="0"/>
              <a:t>Before </a:t>
            </a:r>
            <a:r>
              <a:rPr lang="en-GB" sz="2400" dirty="0" smtClean="0"/>
              <a:t>you to go to the meeting?</a:t>
            </a:r>
          </a:p>
          <a:p>
            <a:pPr marL="285750" lvl="1" eaLnBrk="1" hangingPunct="1">
              <a:buFont typeface="Arial" panose="020B0604020202020204" pitchFamily="34" charset="0"/>
              <a:buChar char="•"/>
            </a:pPr>
            <a:r>
              <a:rPr lang="en-GB" sz="2400" b="1" dirty="0" smtClean="0"/>
              <a:t>During</a:t>
            </a:r>
            <a:r>
              <a:rPr lang="en-GB" sz="2400" dirty="0" smtClean="0"/>
              <a:t> the meeting?</a:t>
            </a:r>
          </a:p>
          <a:p>
            <a:pPr marL="285750" lvl="1" eaLnBrk="1" hangingPunct="1">
              <a:buFont typeface="Arial" panose="020B0604020202020204" pitchFamily="34" charset="0"/>
              <a:buChar char="•"/>
            </a:pPr>
            <a:r>
              <a:rPr lang="en-GB" sz="2400" b="1" dirty="0" smtClean="0"/>
              <a:t>After</a:t>
            </a:r>
            <a:r>
              <a:rPr lang="en-GB" sz="2400" dirty="0" smtClean="0"/>
              <a:t> the meeting?</a:t>
            </a:r>
          </a:p>
        </p:txBody>
      </p:sp>
    </p:spTree>
    <p:extLst>
      <p:ext uri="{BB962C8B-B14F-4D97-AF65-F5344CB8AC3E}">
        <p14:creationId xmlns:p14="http://schemas.microsoft.com/office/powerpoint/2010/main" val="170845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ChangeArrowheads="1"/>
          </p:cNvSpPr>
          <p:nvPr>
            <p:ph type="title"/>
          </p:nvPr>
        </p:nvSpPr>
        <p:spPr>
          <a:xfrm>
            <a:off x="457200" y="274638"/>
            <a:ext cx="6635080" cy="1210146"/>
          </a:xfrm>
        </p:spPr>
        <p:txBody>
          <a:bodyPr/>
          <a:lstStyle/>
          <a:p>
            <a:pPr eaLnBrk="1" hangingPunct="1"/>
            <a:r>
              <a:rPr lang="en-GB" dirty="0" smtClean="0"/>
              <a:t>sparqs</a:t>
            </a:r>
          </a:p>
        </p:txBody>
      </p:sp>
      <p:sp>
        <p:nvSpPr>
          <p:cNvPr id="430082" name="Rectangle 3"/>
          <p:cNvSpPr>
            <a:spLocks noGrp="1" noChangeArrowheads="1"/>
          </p:cNvSpPr>
          <p:nvPr>
            <p:ph idx="1"/>
          </p:nvPr>
        </p:nvSpPr>
        <p:spPr>
          <a:xfrm>
            <a:off x="457200" y="1484784"/>
            <a:ext cx="8229600" cy="4392488"/>
          </a:xfrm>
        </p:spPr>
        <p:txBody>
          <a:bodyPr>
            <a:normAutofit fontScale="92500"/>
          </a:bodyPr>
          <a:lstStyle/>
          <a:p>
            <a:pPr eaLnBrk="1" hangingPunct="1">
              <a:buSzTx/>
            </a:pPr>
            <a:r>
              <a:rPr lang="en-GB" sz="2400" b="1" dirty="0" smtClean="0"/>
              <a:t>s</a:t>
            </a:r>
            <a:r>
              <a:rPr lang="en-GB" sz="2400" dirty="0" smtClean="0"/>
              <a:t>tudent </a:t>
            </a:r>
            <a:r>
              <a:rPr lang="en-GB" sz="2400" b="1" dirty="0" smtClean="0"/>
              <a:t>par</a:t>
            </a:r>
            <a:r>
              <a:rPr lang="en-GB" sz="2400" dirty="0" smtClean="0"/>
              <a:t>tnerships in </a:t>
            </a:r>
            <a:r>
              <a:rPr lang="en-GB" sz="2400" b="1" dirty="0" smtClean="0"/>
              <a:t>q</a:t>
            </a:r>
            <a:r>
              <a:rPr lang="en-GB" sz="2400" dirty="0" smtClean="0"/>
              <a:t>uality </a:t>
            </a:r>
            <a:r>
              <a:rPr lang="en-GB" sz="2400" b="1" dirty="0" smtClean="0"/>
              <a:t>s</a:t>
            </a:r>
            <a:r>
              <a:rPr lang="en-GB" sz="2400" dirty="0" smtClean="0"/>
              <a:t>cotland.</a:t>
            </a:r>
          </a:p>
          <a:p>
            <a:pPr eaLnBrk="1" hangingPunct="1">
              <a:buSzTx/>
            </a:pPr>
            <a:endParaRPr lang="en-GB" sz="2400" dirty="0" smtClean="0"/>
          </a:p>
          <a:p>
            <a:pPr eaLnBrk="1" hangingPunct="1">
              <a:buSzTx/>
            </a:pPr>
            <a:r>
              <a:rPr lang="en-GB" sz="2400" dirty="0" smtClean="0"/>
              <a:t>Our role is to ensure that students can make a positive difference to learning and teaching.</a:t>
            </a:r>
          </a:p>
          <a:p>
            <a:pPr marL="0" indent="0" eaLnBrk="1" hangingPunct="1">
              <a:buSzTx/>
              <a:buNone/>
            </a:pPr>
            <a:endParaRPr lang="en-GB" sz="2400" dirty="0" smtClean="0"/>
          </a:p>
          <a:p>
            <a:pPr eaLnBrk="1" hangingPunct="1">
              <a:buSzTx/>
            </a:pPr>
            <a:r>
              <a:rPr lang="en-GB" sz="2400" dirty="0" smtClean="0"/>
              <a:t>4330 reps trained in the academic year 2014-15.</a:t>
            </a:r>
          </a:p>
          <a:p>
            <a:pPr eaLnBrk="1" hangingPunct="1">
              <a:buSzTx/>
              <a:buFont typeface="Wingdings" pitchFamily="2" charset="2"/>
              <a:buNone/>
            </a:pPr>
            <a:endParaRPr lang="en-GB" sz="2400" dirty="0" smtClean="0">
              <a:solidFill>
                <a:srgbClr val="FF0000"/>
              </a:solidFill>
            </a:endParaRPr>
          </a:p>
          <a:p>
            <a:pPr eaLnBrk="1" hangingPunct="1">
              <a:buSzTx/>
            </a:pPr>
            <a:r>
              <a:rPr lang="en-GB" sz="2400" dirty="0" smtClean="0"/>
              <a:t>Funded by the Scottish Funding Council since 2003.</a:t>
            </a:r>
          </a:p>
          <a:p>
            <a:pPr eaLnBrk="1" hangingPunct="1">
              <a:buSzTx/>
            </a:pPr>
            <a:endParaRPr lang="en-GB" sz="2400" dirty="0"/>
          </a:p>
          <a:p>
            <a:pPr eaLnBrk="1" hangingPunct="1">
              <a:buSzTx/>
            </a:pPr>
            <a:r>
              <a:rPr lang="en-GB" sz="2400" dirty="0" smtClean="0"/>
              <a:t>Supporting students on different learner journeys.</a:t>
            </a:r>
          </a:p>
          <a:p>
            <a:pPr eaLnBrk="1" hangingPunct="1">
              <a:buSzTx/>
            </a:pPr>
            <a:endParaRPr lang="en-GB" sz="2200" dirty="0" smtClean="0"/>
          </a:p>
        </p:txBody>
      </p:sp>
    </p:spTree>
    <p:extLst>
      <p:ext uri="{BB962C8B-B14F-4D97-AF65-F5344CB8AC3E}">
        <p14:creationId xmlns:p14="http://schemas.microsoft.com/office/powerpoint/2010/main" val="1625623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Title 1"/>
          <p:cNvSpPr>
            <a:spLocks noGrp="1"/>
          </p:cNvSpPr>
          <p:nvPr>
            <p:ph type="title"/>
          </p:nvPr>
        </p:nvSpPr>
        <p:spPr/>
        <p:txBody>
          <a:bodyPr/>
          <a:lstStyle/>
          <a:p>
            <a:pPr eaLnBrk="1" hangingPunct="1"/>
            <a:r>
              <a:rPr lang="en-GB" b="1" dirty="0" smtClean="0"/>
              <a:t>Before</a:t>
            </a:r>
            <a:r>
              <a:rPr lang="en-GB" dirty="0" smtClean="0"/>
              <a:t> a meeting</a:t>
            </a:r>
          </a:p>
        </p:txBody>
      </p:sp>
      <p:sp>
        <p:nvSpPr>
          <p:cNvPr id="454658" name="Content Placeholder 2"/>
          <p:cNvSpPr>
            <a:spLocks noGrp="1"/>
          </p:cNvSpPr>
          <p:nvPr>
            <p:ph idx="1"/>
          </p:nvPr>
        </p:nvSpPr>
        <p:spPr>
          <a:xfrm>
            <a:off x="457200" y="1412776"/>
            <a:ext cx="8229600" cy="4464496"/>
          </a:xfrm>
        </p:spPr>
        <p:txBody>
          <a:bodyPr>
            <a:noAutofit/>
          </a:bodyPr>
          <a:lstStyle/>
          <a:p>
            <a:pPr eaLnBrk="1" hangingPunct="1">
              <a:spcAft>
                <a:spcPts val="300"/>
              </a:spcAft>
            </a:pPr>
            <a:r>
              <a:rPr lang="en-GB" sz="2000" dirty="0" smtClean="0"/>
              <a:t>Where and when is the meeting going to take place?</a:t>
            </a:r>
          </a:p>
          <a:p>
            <a:pPr eaLnBrk="1" hangingPunct="1">
              <a:spcAft>
                <a:spcPts val="300"/>
              </a:spcAft>
            </a:pPr>
            <a:r>
              <a:rPr lang="en-GB" sz="2000" dirty="0" smtClean="0"/>
              <a:t>Find out what your fellow apprentices think about their learning experience if appropriate.</a:t>
            </a:r>
          </a:p>
          <a:p>
            <a:pPr eaLnBrk="1" hangingPunct="1">
              <a:spcAft>
                <a:spcPts val="300"/>
              </a:spcAft>
            </a:pPr>
            <a:r>
              <a:rPr lang="en-GB" sz="2000" dirty="0" smtClean="0"/>
              <a:t>Is there anything you want to put on the agenda? (This is just an official list of items to be discussed.) </a:t>
            </a:r>
          </a:p>
          <a:p>
            <a:pPr eaLnBrk="1" hangingPunct="1">
              <a:spcAft>
                <a:spcPts val="300"/>
              </a:spcAft>
            </a:pPr>
            <a:r>
              <a:rPr lang="en-GB" sz="2000" dirty="0" smtClean="0"/>
              <a:t>Read any of the papers that have been sent round, including the previous meeting’s minutes. </a:t>
            </a:r>
          </a:p>
          <a:p>
            <a:pPr eaLnBrk="1" hangingPunct="1">
              <a:spcAft>
                <a:spcPts val="300"/>
              </a:spcAft>
            </a:pPr>
            <a:r>
              <a:rPr lang="en-GB" sz="2000" dirty="0" smtClean="0"/>
              <a:t>Speak to other apprentices and apprentice reps in the college. </a:t>
            </a:r>
          </a:p>
          <a:p>
            <a:pPr eaLnBrk="1" hangingPunct="1"/>
            <a:r>
              <a:rPr lang="en-GB" sz="2000" dirty="0" smtClean="0"/>
              <a:t>Speak to the students’ association, they can provide you with support in preparing for the meeting</a:t>
            </a:r>
            <a:r>
              <a:rPr lang="en-GB" sz="2400" dirty="0" smtClean="0"/>
              <a:t>.</a:t>
            </a:r>
          </a:p>
        </p:txBody>
      </p:sp>
    </p:spTree>
    <p:extLst>
      <p:ext uri="{BB962C8B-B14F-4D97-AF65-F5344CB8AC3E}">
        <p14:creationId xmlns:p14="http://schemas.microsoft.com/office/powerpoint/2010/main" val="122356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p:cNvSpPr>
            <a:spLocks noGrp="1"/>
          </p:cNvSpPr>
          <p:nvPr>
            <p:ph type="title"/>
          </p:nvPr>
        </p:nvSpPr>
        <p:spPr/>
        <p:txBody>
          <a:bodyPr/>
          <a:lstStyle/>
          <a:p>
            <a:pPr eaLnBrk="1" hangingPunct="1"/>
            <a:r>
              <a:rPr lang="en-GB" b="1" dirty="0" smtClean="0"/>
              <a:t>During</a:t>
            </a:r>
            <a:r>
              <a:rPr lang="en-GB" dirty="0" smtClean="0"/>
              <a:t> a meeting</a:t>
            </a:r>
          </a:p>
        </p:txBody>
      </p:sp>
      <p:sp>
        <p:nvSpPr>
          <p:cNvPr id="455682" name="Content Placeholder 2"/>
          <p:cNvSpPr>
            <a:spLocks noGrp="1"/>
          </p:cNvSpPr>
          <p:nvPr>
            <p:ph idx="1"/>
          </p:nvPr>
        </p:nvSpPr>
        <p:spPr>
          <a:xfrm>
            <a:off x="457200" y="1628800"/>
            <a:ext cx="8229600" cy="4032448"/>
          </a:xfrm>
        </p:spPr>
        <p:txBody>
          <a:bodyPr>
            <a:noAutofit/>
          </a:bodyPr>
          <a:lstStyle/>
          <a:p>
            <a:pPr eaLnBrk="1" hangingPunct="1"/>
            <a:r>
              <a:rPr lang="en-GB" sz="2400" dirty="0" smtClean="0"/>
              <a:t>Always be on time, if you are going to be late let the staff member/tutor/Chair/Secretary know before the meeting.</a:t>
            </a:r>
          </a:p>
          <a:p>
            <a:pPr eaLnBrk="1" hangingPunct="1"/>
            <a:r>
              <a:rPr lang="en-GB" sz="2400" dirty="0" smtClean="0"/>
              <a:t>Be prepared to take notes if necessary. </a:t>
            </a:r>
          </a:p>
          <a:p>
            <a:pPr eaLnBrk="1" hangingPunct="1"/>
            <a:r>
              <a:rPr lang="en-GB" sz="2400" dirty="0" smtClean="0"/>
              <a:t>Remember the A, B, C and D of effective feedback. </a:t>
            </a:r>
          </a:p>
          <a:p>
            <a:pPr eaLnBrk="1" hangingPunct="1"/>
            <a:r>
              <a:rPr lang="en-GB" sz="2400" dirty="0" smtClean="0"/>
              <a:t>Ask questions if you do not understand anything.</a:t>
            </a:r>
          </a:p>
          <a:p>
            <a:pPr eaLnBrk="1" hangingPunct="1"/>
            <a:r>
              <a:rPr lang="en-GB" sz="2400" dirty="0" smtClean="0"/>
              <a:t>Support other apprentices and apprentice reps in the meeting.</a:t>
            </a:r>
          </a:p>
        </p:txBody>
      </p:sp>
    </p:spTree>
    <p:extLst>
      <p:ext uri="{BB962C8B-B14F-4D97-AF65-F5344CB8AC3E}">
        <p14:creationId xmlns:p14="http://schemas.microsoft.com/office/powerpoint/2010/main" val="1538205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itle 1"/>
          <p:cNvSpPr>
            <a:spLocks noGrp="1"/>
          </p:cNvSpPr>
          <p:nvPr>
            <p:ph type="title"/>
          </p:nvPr>
        </p:nvSpPr>
        <p:spPr/>
        <p:txBody>
          <a:bodyPr/>
          <a:lstStyle/>
          <a:p>
            <a:pPr eaLnBrk="1" hangingPunct="1"/>
            <a:r>
              <a:rPr lang="en-GB" b="1" dirty="0" smtClean="0"/>
              <a:t>After</a:t>
            </a:r>
            <a:r>
              <a:rPr lang="en-GB" dirty="0" smtClean="0"/>
              <a:t> a meeting</a:t>
            </a:r>
          </a:p>
        </p:txBody>
      </p:sp>
      <p:sp>
        <p:nvSpPr>
          <p:cNvPr id="456706" name="Content Placeholder 2"/>
          <p:cNvSpPr>
            <a:spLocks noGrp="1"/>
          </p:cNvSpPr>
          <p:nvPr>
            <p:ph idx="1"/>
          </p:nvPr>
        </p:nvSpPr>
        <p:spPr/>
        <p:txBody>
          <a:bodyPr>
            <a:normAutofit/>
          </a:bodyPr>
          <a:lstStyle/>
          <a:p>
            <a:pPr eaLnBrk="1" hangingPunct="1"/>
            <a:r>
              <a:rPr lang="en-GB" sz="2400" dirty="0" smtClean="0"/>
              <a:t>Report back to your fellow apprentices if appropriate.</a:t>
            </a:r>
          </a:p>
          <a:p>
            <a:pPr eaLnBrk="1" hangingPunct="1"/>
            <a:r>
              <a:rPr lang="en-GB" sz="2400" dirty="0" smtClean="0"/>
              <a:t>Check the minutes</a:t>
            </a:r>
            <a:r>
              <a:rPr lang="en-GB" sz="2400" dirty="0"/>
              <a:t> </a:t>
            </a:r>
            <a:r>
              <a:rPr lang="en-GB" sz="2400" dirty="0" smtClean="0"/>
              <a:t>(this is the notes taken throughout the meetings, detailing what was discussed).</a:t>
            </a:r>
          </a:p>
          <a:p>
            <a:pPr eaLnBrk="1" hangingPunct="1"/>
            <a:r>
              <a:rPr lang="en-GB" sz="2400" dirty="0" smtClean="0"/>
              <a:t>Do anything you have been asked to do.</a:t>
            </a:r>
          </a:p>
          <a:p>
            <a:pPr eaLnBrk="1" hangingPunct="1"/>
            <a:r>
              <a:rPr lang="en-GB" sz="2400" dirty="0" smtClean="0"/>
              <a:t>Follow up any areas of concern.</a:t>
            </a:r>
          </a:p>
          <a:p>
            <a:pPr eaLnBrk="1" hangingPunct="1"/>
            <a:r>
              <a:rPr lang="en-GB" sz="2400" dirty="0" smtClean="0"/>
              <a:t>Did you achieve what you wanted to achieve? If not what are you going to do about it?</a:t>
            </a:r>
          </a:p>
        </p:txBody>
      </p:sp>
    </p:spTree>
    <p:extLst>
      <p:ext uri="{BB962C8B-B14F-4D97-AF65-F5344CB8AC3E}">
        <p14:creationId xmlns:p14="http://schemas.microsoft.com/office/powerpoint/2010/main" val="1930749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2"/>
          <p:cNvSpPr>
            <a:spLocks noGrp="1" noChangeArrowheads="1"/>
          </p:cNvSpPr>
          <p:nvPr>
            <p:ph type="title"/>
          </p:nvPr>
        </p:nvSpPr>
        <p:spPr/>
        <p:txBody>
          <a:bodyPr/>
          <a:lstStyle/>
          <a:p>
            <a:r>
              <a:rPr lang="en-GB" dirty="0" smtClean="0"/>
              <a:t>Support available to you</a:t>
            </a:r>
          </a:p>
        </p:txBody>
      </p:sp>
      <p:sp>
        <p:nvSpPr>
          <p:cNvPr id="1004546" name="Rectangle 3"/>
          <p:cNvSpPr>
            <a:spLocks noGrp="1" noChangeArrowheads="1"/>
          </p:cNvSpPr>
          <p:nvPr>
            <p:ph type="body" idx="1"/>
          </p:nvPr>
        </p:nvSpPr>
        <p:spPr>
          <a:xfrm>
            <a:off x="457200" y="1556792"/>
            <a:ext cx="8229600" cy="4032448"/>
          </a:xfrm>
        </p:spPr>
        <p:txBody>
          <a:bodyPr>
            <a:normAutofit/>
          </a:bodyPr>
          <a:lstStyle/>
          <a:p>
            <a:pPr>
              <a:spcAft>
                <a:spcPct val="20000"/>
              </a:spcAft>
            </a:pPr>
            <a:r>
              <a:rPr lang="en-GB" sz="2400" dirty="0" smtClean="0"/>
              <a:t>National Society of </a:t>
            </a:r>
            <a:r>
              <a:rPr lang="en-GB" sz="2400" dirty="0"/>
              <a:t>Apprentices Scotland via  </a:t>
            </a:r>
            <a:r>
              <a:rPr lang="en-GB" sz="2400" dirty="0">
                <a:hlinkClick r:id="rId2"/>
              </a:rPr>
              <a:t>http://nsoascotland.co.uk</a:t>
            </a:r>
            <a:r>
              <a:rPr lang="en-GB" sz="2400" dirty="0" smtClean="0">
                <a:hlinkClick r:id="rId2"/>
              </a:rPr>
              <a:t>/</a:t>
            </a:r>
            <a:r>
              <a:rPr lang="en-GB" sz="2400" dirty="0" smtClean="0"/>
              <a:t> </a:t>
            </a:r>
          </a:p>
          <a:p>
            <a:pPr eaLnBrk="1" hangingPunct="1">
              <a:spcAft>
                <a:spcPct val="20000"/>
              </a:spcAft>
            </a:pPr>
            <a:r>
              <a:rPr lang="en-GB" sz="2400" dirty="0" smtClean="0"/>
              <a:t>Online training resources are available via </a:t>
            </a:r>
            <a:r>
              <a:rPr lang="en-GB" sz="2400" dirty="0" smtClean="0">
                <a:solidFill>
                  <a:srgbClr val="FF0000"/>
                </a:solidFill>
                <a:hlinkClick r:id="rId3"/>
              </a:rPr>
              <a:t>www.sparqs.ac.uk</a:t>
            </a:r>
            <a:r>
              <a:rPr lang="en-GB" sz="2400" dirty="0" smtClean="0">
                <a:solidFill>
                  <a:srgbClr val="FF0000"/>
                </a:solidFill>
              </a:rPr>
              <a:t> </a:t>
            </a:r>
          </a:p>
          <a:p>
            <a:pPr eaLnBrk="1" hangingPunct="1">
              <a:spcAft>
                <a:spcPct val="20000"/>
              </a:spcAft>
            </a:pPr>
            <a:r>
              <a:rPr lang="en-GB" sz="2400" dirty="0" smtClean="0"/>
              <a:t>NUS Scotland, the national student representative body, can support you. Visit </a:t>
            </a:r>
            <a:r>
              <a:rPr lang="en-GB" sz="2400" dirty="0" smtClean="0">
                <a:hlinkClick r:id="rId4"/>
              </a:rPr>
              <a:t>www.nus.org.uk</a:t>
            </a:r>
            <a:r>
              <a:rPr lang="en-GB" sz="2400" dirty="0" smtClean="0"/>
              <a:t> for more information.</a:t>
            </a:r>
          </a:p>
          <a:p>
            <a:pPr eaLnBrk="1" hangingPunct="1">
              <a:spcAft>
                <a:spcPct val="20000"/>
              </a:spcAft>
            </a:pPr>
            <a:r>
              <a:rPr lang="en-GB" sz="2400" dirty="0" smtClean="0"/>
              <a:t>Students’ Associations.</a:t>
            </a:r>
          </a:p>
          <a:p>
            <a:pPr eaLnBrk="1" hangingPunct="1">
              <a:spcAft>
                <a:spcPct val="20000"/>
              </a:spcAft>
            </a:pPr>
            <a:r>
              <a:rPr lang="en-GB" sz="2400" dirty="0" smtClean="0"/>
              <a:t>Trade </a:t>
            </a:r>
            <a:r>
              <a:rPr lang="en-GB" sz="2400" dirty="0" smtClean="0"/>
              <a:t>Unions/Employer </a:t>
            </a:r>
            <a:r>
              <a:rPr lang="en-GB" sz="2400" dirty="0"/>
              <a:t>e</a:t>
            </a:r>
            <a:r>
              <a:rPr lang="en-GB" sz="2400" dirty="0" smtClean="0"/>
              <a:t>ngagement schemes.</a:t>
            </a:r>
            <a:endParaRPr lang="en-GB" dirty="0" smtClean="0"/>
          </a:p>
        </p:txBody>
      </p:sp>
    </p:spTree>
    <p:extLst>
      <p:ext uri="{BB962C8B-B14F-4D97-AF65-F5344CB8AC3E}">
        <p14:creationId xmlns:p14="http://schemas.microsoft.com/office/powerpoint/2010/main" val="23713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Grp="1" noChangeArrowheads="1"/>
          </p:cNvSpPr>
          <p:nvPr>
            <p:ph type="title"/>
          </p:nvPr>
        </p:nvSpPr>
        <p:spPr/>
        <p:txBody>
          <a:bodyPr/>
          <a:lstStyle/>
          <a:p>
            <a:pPr eaLnBrk="1" hangingPunct="1"/>
            <a:r>
              <a:rPr lang="en-GB" dirty="0" smtClean="0"/>
              <a:t>Interested in becoming an Apprentice Rep? </a:t>
            </a:r>
            <a:endParaRPr lang="en-GB" b="1" dirty="0" smtClean="0"/>
          </a:p>
        </p:txBody>
      </p:sp>
      <p:sp>
        <p:nvSpPr>
          <p:cNvPr id="459778" name="Rectangle 4"/>
          <p:cNvSpPr>
            <a:spLocks noGrp="1" noChangeArrowheads="1"/>
          </p:cNvSpPr>
          <p:nvPr>
            <p:ph idx="1"/>
          </p:nvPr>
        </p:nvSpPr>
        <p:spPr>
          <a:xfrm>
            <a:off x="457200" y="2204864"/>
            <a:ext cx="8686800" cy="3888432"/>
          </a:xfrm>
        </p:spPr>
        <p:txBody>
          <a:bodyPr>
            <a:noAutofit/>
          </a:bodyPr>
          <a:lstStyle/>
          <a:p>
            <a:pPr eaLnBrk="1" hangingPunct="1">
              <a:spcAft>
                <a:spcPct val="20000"/>
              </a:spcAft>
            </a:pPr>
            <a:r>
              <a:rPr lang="en-GB" sz="2200" dirty="0" smtClean="0"/>
              <a:t>Contact the Students’ Association within the college.</a:t>
            </a:r>
          </a:p>
          <a:p>
            <a:pPr eaLnBrk="1" hangingPunct="1">
              <a:spcAft>
                <a:spcPct val="20000"/>
              </a:spcAft>
            </a:pPr>
            <a:endParaRPr lang="en-GB" sz="2200" dirty="0" smtClean="0"/>
          </a:p>
          <a:p>
            <a:pPr eaLnBrk="1" hangingPunct="1">
              <a:spcAft>
                <a:spcPct val="20000"/>
              </a:spcAft>
            </a:pPr>
            <a:r>
              <a:rPr lang="en-GB" sz="2200" dirty="0"/>
              <a:t>O</a:t>
            </a:r>
            <a:r>
              <a:rPr lang="en-GB" sz="2200" dirty="0" smtClean="0"/>
              <a:t>nline training resources are available via </a:t>
            </a:r>
            <a:r>
              <a:rPr lang="en-GB" sz="2200" dirty="0" smtClean="0">
                <a:solidFill>
                  <a:srgbClr val="0070C0"/>
                </a:solidFill>
                <a:hlinkClick r:id="rId3"/>
              </a:rPr>
              <a:t>www.sparqs.ac.uk</a:t>
            </a:r>
            <a:endParaRPr lang="en-GB" sz="2200" dirty="0">
              <a:solidFill>
                <a:srgbClr val="0070C0"/>
              </a:solidFill>
            </a:endParaRPr>
          </a:p>
          <a:p>
            <a:pPr eaLnBrk="1" hangingPunct="1">
              <a:spcAft>
                <a:spcPct val="20000"/>
              </a:spcAft>
            </a:pPr>
            <a:endParaRPr lang="en-GB" sz="2200" dirty="0" smtClean="0">
              <a:solidFill>
                <a:schemeClr val="tx2">
                  <a:lumMod val="75000"/>
                </a:schemeClr>
              </a:solidFill>
            </a:endParaRPr>
          </a:p>
          <a:p>
            <a:pPr eaLnBrk="1" hangingPunct="1">
              <a:spcAft>
                <a:spcPct val="20000"/>
              </a:spcAft>
            </a:pPr>
            <a:r>
              <a:rPr lang="en-GB" sz="2200" dirty="0" smtClean="0"/>
              <a:t>For further info about any of </a:t>
            </a:r>
            <a:r>
              <a:rPr lang="en-GB" sz="2200" dirty="0" smtClean="0">
                <a:solidFill>
                  <a:schemeClr val="tx2">
                    <a:lumMod val="75000"/>
                  </a:schemeClr>
                </a:solidFill>
              </a:rPr>
              <a:t>these</a:t>
            </a:r>
            <a:r>
              <a:rPr lang="en-GB" sz="2200" dirty="0" smtClean="0"/>
              <a:t> opportunities, contact Morven Stewart – </a:t>
            </a:r>
            <a:r>
              <a:rPr lang="en-GB" sz="2200" dirty="0" smtClean="0">
                <a:hlinkClick r:id="rId4"/>
              </a:rPr>
              <a:t>morven.stewart@sparqs.ac.uk</a:t>
            </a:r>
            <a:r>
              <a:rPr lang="en-GB" sz="2200" dirty="0" smtClean="0"/>
              <a:t> </a:t>
            </a:r>
          </a:p>
          <a:p>
            <a:pPr marL="0" indent="0" eaLnBrk="1" hangingPunct="1">
              <a:spcAft>
                <a:spcPct val="20000"/>
              </a:spcAft>
              <a:buNone/>
            </a:pPr>
            <a:endParaRPr lang="en-GB" sz="2200" dirty="0" smtClean="0">
              <a:solidFill>
                <a:srgbClr val="FF0000"/>
              </a:solidFill>
            </a:endParaRPr>
          </a:p>
        </p:txBody>
      </p:sp>
    </p:spTree>
    <p:extLst>
      <p:ext uri="{BB962C8B-B14F-4D97-AF65-F5344CB8AC3E}">
        <p14:creationId xmlns:p14="http://schemas.microsoft.com/office/powerpoint/2010/main" val="1740776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6" name="Rectangle 12"/>
          <p:cNvSpPr>
            <a:spLocks noGrp="1" noChangeArrowheads="1"/>
          </p:cNvSpPr>
          <p:nvPr>
            <p:ph type="title"/>
          </p:nvPr>
        </p:nvSpPr>
        <p:spPr/>
        <p:txBody>
          <a:bodyPr>
            <a:normAutofit fontScale="90000"/>
          </a:bodyPr>
          <a:lstStyle/>
          <a:p>
            <a:pPr eaLnBrk="1" hangingPunct="1"/>
            <a:r>
              <a:rPr lang="en-GB" sz="3200" dirty="0" smtClean="0"/>
              <a:t>Feeding back about your experience of learning is important</a:t>
            </a:r>
          </a:p>
        </p:txBody>
      </p:sp>
      <p:graphicFrame>
        <p:nvGraphicFramePr>
          <p:cNvPr id="2" name="Diagram 1"/>
          <p:cNvGraphicFramePr/>
          <p:nvPr>
            <p:extLst>
              <p:ext uri="{D42A27DB-BD31-4B8C-83A1-F6EECF244321}">
                <p14:modId xmlns:p14="http://schemas.microsoft.com/office/powerpoint/2010/main" val="2113804001"/>
              </p:ext>
            </p:extLst>
          </p:nvPr>
        </p:nvGraphicFramePr>
        <p:xfrm>
          <a:off x="-972616" y="1773014"/>
          <a:ext cx="8229600"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627" name="Text Box 14"/>
          <p:cNvSpPr txBox="1">
            <a:spLocks noChangeArrowheads="1"/>
          </p:cNvSpPr>
          <p:nvPr/>
        </p:nvSpPr>
        <p:spPr bwMode="auto">
          <a:xfrm>
            <a:off x="5364163" y="2133600"/>
            <a:ext cx="2376487" cy="366713"/>
          </a:xfrm>
          <a:prstGeom prst="rect">
            <a:avLst/>
          </a:prstGeom>
          <a:noFill/>
          <a:ln w="9525">
            <a:noFill/>
            <a:miter lim="800000"/>
            <a:headEnd/>
            <a:tailEnd/>
          </a:ln>
        </p:spPr>
        <p:txBody>
          <a:bodyPr>
            <a:spAutoFit/>
          </a:bodyPr>
          <a:lstStyle/>
          <a:p>
            <a:endParaRPr lang="en-US" dirty="0"/>
          </a:p>
        </p:txBody>
      </p:sp>
      <p:sp>
        <p:nvSpPr>
          <p:cNvPr id="111628" name="Text Box 13"/>
          <p:cNvSpPr txBox="1">
            <a:spLocks noChangeArrowheads="1"/>
          </p:cNvSpPr>
          <p:nvPr/>
        </p:nvSpPr>
        <p:spPr bwMode="auto">
          <a:xfrm>
            <a:off x="5075238" y="1989138"/>
            <a:ext cx="3744912" cy="3785652"/>
          </a:xfrm>
          <a:prstGeom prst="rect">
            <a:avLst/>
          </a:prstGeom>
          <a:noFill/>
          <a:ln w="9525">
            <a:noFill/>
            <a:miter lim="800000"/>
            <a:headEnd/>
            <a:tailEnd/>
          </a:ln>
        </p:spPr>
        <p:txBody>
          <a:bodyPr>
            <a:spAutoFit/>
          </a:bodyPr>
          <a:lstStyle/>
          <a:p>
            <a:pPr algn="ctr">
              <a:spcBef>
                <a:spcPct val="50000"/>
              </a:spcBef>
            </a:pPr>
            <a:r>
              <a:rPr lang="en-GB" sz="3200" dirty="0">
                <a:solidFill>
                  <a:srgbClr val="002060"/>
                </a:solidFill>
                <a:latin typeface="Verdana" panose="020B0604030504040204" pitchFamily="34" charset="0"/>
                <a:ea typeface="Verdana" panose="020B0604030504040204" pitchFamily="34" charset="0"/>
                <a:cs typeface="Verdana" panose="020B0604030504040204" pitchFamily="34" charset="0"/>
              </a:rPr>
              <a:t>b</a:t>
            </a:r>
            <a:r>
              <a:rPr lang="en-GB"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ecause you are an expert on your learning experience.</a:t>
            </a:r>
          </a:p>
          <a:p>
            <a:pPr algn="ctr">
              <a:spcBef>
                <a:spcPct val="50000"/>
              </a:spcBef>
            </a:pPr>
            <a:r>
              <a:rPr lang="en-GB"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You are an expert because you are living it!</a:t>
            </a:r>
            <a:endParaRPr lang="en-GB" sz="3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808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p:nvPr>
        </p:nvSpPr>
        <p:spPr/>
        <p:txBody>
          <a:bodyPr>
            <a:normAutofit/>
          </a:bodyPr>
          <a:lstStyle/>
          <a:p>
            <a:pPr eaLnBrk="1" hangingPunct="1"/>
            <a:r>
              <a:rPr lang="en-GB" sz="3000" dirty="0" smtClean="0"/>
              <a:t>Your apprenticeship</a:t>
            </a:r>
          </a:p>
        </p:txBody>
      </p:sp>
      <p:sp>
        <p:nvSpPr>
          <p:cNvPr id="433154" name="Rectangle 4"/>
          <p:cNvSpPr>
            <a:spLocks noGrp="1" noChangeArrowheads="1"/>
          </p:cNvSpPr>
          <p:nvPr>
            <p:ph idx="1"/>
          </p:nvPr>
        </p:nvSpPr>
        <p:spPr/>
        <p:txBody>
          <a:bodyPr>
            <a:normAutofit/>
          </a:bodyPr>
          <a:lstStyle/>
          <a:p>
            <a:pPr marL="0" indent="0" eaLnBrk="1" hangingPunct="1">
              <a:buNone/>
            </a:pPr>
            <a:r>
              <a:rPr lang="en-GB" sz="2400" dirty="0" smtClean="0"/>
              <a:t>Questions…</a:t>
            </a:r>
          </a:p>
          <a:p>
            <a:pPr marL="0" indent="0" eaLnBrk="1" hangingPunct="1">
              <a:buNone/>
            </a:pPr>
            <a:endParaRPr lang="en-GB" sz="2400" dirty="0" smtClean="0"/>
          </a:p>
          <a:p>
            <a:pPr marL="285750" lvl="1" eaLnBrk="1" hangingPunct="1">
              <a:buFont typeface="Arial" panose="020B0604020202020204" pitchFamily="34" charset="0"/>
              <a:buChar char="•"/>
            </a:pPr>
            <a:r>
              <a:rPr lang="en-GB" sz="2400" dirty="0" smtClean="0"/>
              <a:t>What do you most like about your apprenticeship?</a:t>
            </a:r>
          </a:p>
          <a:p>
            <a:pPr marL="285750" lvl="1">
              <a:buFont typeface="Arial" panose="020B0604020202020204" pitchFamily="34" charset="0"/>
              <a:buChar char="•"/>
            </a:pPr>
            <a:r>
              <a:rPr lang="en-GB" sz="2400" dirty="0" smtClean="0"/>
              <a:t>What would you like to change or improve </a:t>
            </a:r>
            <a:r>
              <a:rPr lang="en-GB" sz="2400" dirty="0"/>
              <a:t>about your </a:t>
            </a:r>
            <a:r>
              <a:rPr lang="en-GB" sz="2400" dirty="0" smtClean="0"/>
              <a:t>apprenticeship? </a:t>
            </a:r>
          </a:p>
          <a:p>
            <a:pPr marL="0" lvl="1" indent="0">
              <a:buNone/>
            </a:pPr>
            <a:endParaRPr lang="en-GB" sz="2400" dirty="0" smtClean="0"/>
          </a:p>
          <a:p>
            <a:pPr marL="285750" lvl="1">
              <a:buFont typeface="Arial" panose="020B0604020202020204" pitchFamily="34" charset="0"/>
              <a:buChar char="•"/>
            </a:pPr>
            <a:endParaRPr lang="en-GB" sz="2400" dirty="0"/>
          </a:p>
          <a:p>
            <a:pPr marL="285750" lvl="1">
              <a:buFont typeface="Arial" panose="020B0604020202020204" pitchFamily="34" charset="0"/>
              <a:buChar char="•"/>
            </a:pPr>
            <a:endParaRPr lang="en-GB" sz="2400" dirty="0" smtClean="0"/>
          </a:p>
          <a:p>
            <a:pPr marL="0" lvl="1" indent="0">
              <a:buNone/>
            </a:pPr>
            <a:endParaRPr lang="en-GB" sz="2400" dirty="0" smtClean="0"/>
          </a:p>
          <a:p>
            <a:pPr marL="0" lvl="1" indent="0">
              <a:buNone/>
            </a:pPr>
            <a:endParaRPr lang="en-GB" sz="2400" dirty="0" smtClean="0"/>
          </a:p>
        </p:txBody>
      </p:sp>
    </p:spTree>
    <p:extLst>
      <p:ext uri="{BB962C8B-B14F-4D97-AF65-F5344CB8AC3E}">
        <p14:creationId xmlns:p14="http://schemas.microsoft.com/office/powerpoint/2010/main" val="191679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38138"/>
          </a:xfrm>
        </p:spPr>
        <p:txBody>
          <a:bodyPr/>
          <a:lstStyle/>
          <a:p>
            <a:r>
              <a:rPr lang="en-GB" dirty="0" smtClean="0"/>
              <a:t>Learning and Teaching</a:t>
            </a:r>
            <a:endParaRPr lang="en-GB" dirty="0"/>
          </a:p>
        </p:txBody>
      </p:sp>
      <p:sp>
        <p:nvSpPr>
          <p:cNvPr id="3" name="Content Placeholder 2"/>
          <p:cNvSpPr>
            <a:spLocks noGrp="1"/>
          </p:cNvSpPr>
          <p:nvPr>
            <p:ph idx="1"/>
          </p:nvPr>
        </p:nvSpPr>
        <p:spPr>
          <a:xfrm>
            <a:off x="457200" y="1412776"/>
            <a:ext cx="8229600" cy="4464496"/>
          </a:xfrm>
        </p:spPr>
        <p:txBody>
          <a:bodyPr>
            <a:noAutofit/>
          </a:bodyPr>
          <a:lstStyle/>
          <a:p>
            <a:r>
              <a:rPr lang="en-GB" sz="1800" dirty="0" smtClean="0"/>
              <a:t>When apprentices are in the taught part of their apprenticeship it is really vital that the college and the apprentices have a channel of communication with each other to ensure that the best learning experience is on offer. </a:t>
            </a:r>
          </a:p>
          <a:p>
            <a:endParaRPr lang="en-GB" sz="1050" dirty="0" smtClean="0"/>
          </a:p>
          <a:p>
            <a:r>
              <a:rPr lang="en-GB" sz="1800" dirty="0" smtClean="0"/>
              <a:t>One of the main ways in which we can do that is by apprentices feeding back to the college information on their experience of learning. </a:t>
            </a:r>
          </a:p>
          <a:p>
            <a:endParaRPr lang="en-GB" sz="1050" dirty="0" smtClean="0"/>
          </a:p>
          <a:p>
            <a:r>
              <a:rPr lang="en-GB" sz="1800" dirty="0" smtClean="0"/>
              <a:t>In order to do that it is important that everyone focuses on the appropriate elements and with the same language.</a:t>
            </a:r>
          </a:p>
          <a:p>
            <a:endParaRPr lang="en-GB" sz="1050" dirty="0" smtClean="0"/>
          </a:p>
          <a:p>
            <a:r>
              <a:rPr lang="en-GB" sz="1800" dirty="0" smtClean="0"/>
              <a:t>To do that we have created a tool called the Apprentice Learning Experience. The ALE is designed to enable you to easily identify what areas you can and cannot affect when you are in the taught part of your apprenticeship in college. </a:t>
            </a:r>
            <a:endParaRPr lang="en-GB" sz="1800" dirty="0"/>
          </a:p>
        </p:txBody>
      </p:sp>
    </p:spTree>
    <p:extLst>
      <p:ext uri="{BB962C8B-B14F-4D97-AF65-F5344CB8AC3E}">
        <p14:creationId xmlns:p14="http://schemas.microsoft.com/office/powerpoint/2010/main" val="397867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3" name="Rectangle 2"/>
          <p:cNvSpPr>
            <a:spLocks noGrp="1" noChangeArrowheads="1"/>
          </p:cNvSpPr>
          <p:nvPr>
            <p:ph type="title"/>
          </p:nvPr>
        </p:nvSpPr>
        <p:spPr/>
        <p:txBody>
          <a:bodyPr>
            <a:normAutofit/>
          </a:bodyPr>
          <a:lstStyle/>
          <a:p>
            <a:r>
              <a:rPr lang="en-GB" sz="2800" dirty="0" smtClean="0"/>
              <a:t>The Apprentice Learning Experience</a:t>
            </a:r>
            <a:endParaRPr lang="en-GB" sz="2800" b="1" dirty="0" smtClean="0"/>
          </a:p>
        </p:txBody>
      </p:sp>
      <p:pic>
        <p:nvPicPr>
          <p:cNvPr id="443394" name="Picture 4" descr="The student learning experienc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6000"/>
                    </a14:imgEffect>
                  </a14:imgLayer>
                </a14:imgProps>
              </a:ext>
            </a:extLst>
          </a:blip>
          <a:srcRect/>
          <a:stretch>
            <a:fillRect/>
          </a:stretch>
        </p:blipFill>
        <p:spPr bwMode="auto">
          <a:xfrm>
            <a:off x="900113" y="1412875"/>
            <a:ext cx="7343775" cy="4094163"/>
          </a:xfrm>
          <a:prstGeom prst="rect">
            <a:avLst/>
          </a:prstGeom>
          <a:noFill/>
          <a:ln w="9525">
            <a:noFill/>
            <a:miter lim="800000"/>
            <a:headEnd/>
            <a:tailEnd/>
          </a:ln>
        </p:spPr>
      </p:pic>
      <p:sp>
        <p:nvSpPr>
          <p:cNvPr id="2" name="Oval 1"/>
          <p:cNvSpPr/>
          <p:nvPr/>
        </p:nvSpPr>
        <p:spPr>
          <a:xfrm>
            <a:off x="3995936" y="2774218"/>
            <a:ext cx="1224136" cy="1230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995936" y="2996952"/>
            <a:ext cx="1224136" cy="738664"/>
          </a:xfrm>
          <a:prstGeom prst="rect">
            <a:avLst/>
          </a:prstGeom>
          <a:noFill/>
        </p:spPr>
        <p:txBody>
          <a:bodyPr wrap="square" rtlCol="0">
            <a:spAutoFit/>
          </a:bodyPr>
          <a:lstStyle/>
          <a:p>
            <a:pPr algn="ctr"/>
            <a:r>
              <a:rPr lang="en-GB" sz="1400" b="1" dirty="0" smtClean="0">
                <a:solidFill>
                  <a:schemeClr val="bg1"/>
                </a:solidFill>
              </a:rPr>
              <a:t>Apprentice Learning Experience</a:t>
            </a:r>
            <a:endParaRPr lang="en-GB" sz="1400" b="1" dirty="0">
              <a:solidFill>
                <a:schemeClr val="bg1"/>
              </a:solidFill>
            </a:endParaRPr>
          </a:p>
        </p:txBody>
      </p:sp>
      <p:sp>
        <p:nvSpPr>
          <p:cNvPr id="6" name="Rounded Rectangle 5"/>
          <p:cNvSpPr/>
          <p:nvPr/>
        </p:nvSpPr>
        <p:spPr>
          <a:xfrm>
            <a:off x="2339752" y="4725143"/>
            <a:ext cx="1872208" cy="576065"/>
          </a:xfrm>
          <a:prstGeom prst="roundRect">
            <a:avLst/>
          </a:prstGeom>
          <a:solidFill>
            <a:srgbClr val="FFC000"/>
          </a:solidFill>
          <a:ln>
            <a:solidFill>
              <a:srgbClr val="F7F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339752" y="4725143"/>
            <a:ext cx="1872208" cy="584775"/>
          </a:xfrm>
          <a:prstGeom prst="rect">
            <a:avLst/>
          </a:prstGeom>
          <a:noFill/>
        </p:spPr>
        <p:txBody>
          <a:bodyPr wrap="square" rtlCol="0">
            <a:spAutoFit/>
          </a:bodyPr>
          <a:lstStyle/>
          <a:p>
            <a:pPr algn="ctr"/>
            <a:r>
              <a:rPr lang="en-GB" sz="1600" b="1" dirty="0" smtClean="0">
                <a:solidFill>
                  <a:schemeClr val="bg1"/>
                </a:solidFill>
              </a:rPr>
              <a:t>Progression and achievement</a:t>
            </a:r>
            <a:endParaRPr lang="en-GB" sz="1600" b="1" dirty="0">
              <a:solidFill>
                <a:schemeClr val="bg1"/>
              </a:solidFill>
            </a:endParaRPr>
          </a:p>
        </p:txBody>
      </p:sp>
    </p:spTree>
    <p:extLst>
      <p:ext uri="{BB962C8B-B14F-4D97-AF65-F5344CB8AC3E}">
        <p14:creationId xmlns:p14="http://schemas.microsoft.com/office/powerpoint/2010/main" val="185140503"/>
      </p:ext>
    </p:extLst>
  </p:cSld>
  <p:clrMapOvr>
    <a:masterClrMapping/>
  </p:clrMapOvr>
  <p:transition>
    <p:sndAc>
      <p:stSnd>
        <p:snd r:embed="rId3" name="whoosh.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Curriculum</a:t>
            </a:r>
            <a:endParaRPr lang="en-GB" dirty="0">
              <a:solidFill>
                <a:schemeClr val="accent5">
                  <a:lumMod val="50000"/>
                </a:schemeClr>
              </a:solidFill>
            </a:endParaRPr>
          </a:p>
        </p:txBody>
      </p:sp>
      <p:sp>
        <p:nvSpPr>
          <p:cNvPr id="6" name="TextBox 5"/>
          <p:cNvSpPr txBox="1"/>
          <p:nvPr/>
        </p:nvSpPr>
        <p:spPr>
          <a:xfrm>
            <a:off x="3635896" y="1832398"/>
            <a:ext cx="4752528" cy="3416320"/>
          </a:xfrm>
          <a:prstGeom prst="rect">
            <a:avLst/>
          </a:prstGeom>
          <a:noFill/>
        </p:spPr>
        <p:txBody>
          <a:bodyPr wrap="square" rtlCol="0">
            <a:spAutoFit/>
          </a:bodyPr>
          <a:lstStyle/>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This describes the content of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taught section of the apprenticeship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and how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that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structured.</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the learning objectives clearly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stated and being followed?</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Does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curriculum being taught match your expectations from the information provided about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Can you see how the taught part of your course relates to the reality of the work place?</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32248"/>
            <a:ext cx="2664296" cy="3687195"/>
          </a:xfrm>
          <a:prstGeom prst="rect">
            <a:avLst/>
          </a:prstGeom>
        </p:spPr>
      </p:pic>
      <p:sp>
        <p:nvSpPr>
          <p:cNvPr id="5" name="Oval 4"/>
          <p:cNvSpPr/>
          <p:nvPr/>
        </p:nvSpPr>
        <p:spPr>
          <a:xfrm>
            <a:off x="1331640" y="3499014"/>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8401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Learning</a:t>
            </a:r>
            <a:r>
              <a:rPr lang="en-GB" dirty="0" smtClean="0"/>
              <a:t> Resources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501008"/>
            <a:ext cx="5291688" cy="2526564"/>
          </a:xfrm>
          <a:prstGeom prst="rect">
            <a:avLst/>
          </a:prstGeom>
        </p:spPr>
      </p:pic>
      <p:sp>
        <p:nvSpPr>
          <p:cNvPr id="6" name="TextBox 5"/>
          <p:cNvSpPr txBox="1"/>
          <p:nvPr/>
        </p:nvSpPr>
        <p:spPr>
          <a:xfrm>
            <a:off x="457200" y="1777458"/>
            <a:ext cx="8496944" cy="29238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Staff, equipment, tools, text books, manuals and appropriate clothing.</a:t>
            </a:r>
          </a:p>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Workshops, classrooms</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 labs, lecture theatres,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 VLE resources.</a:t>
            </a:r>
          </a:p>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Does the equipment in college adequately prepare you for work based application?</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L="285750" indent="-285750">
              <a:spcBef>
                <a:spcPts val="600"/>
              </a:spcBef>
              <a:buFont typeface="Arial" panose="020B0604020202020204" pitchFamily="34" charset="0"/>
              <a:buChar char="•"/>
            </a:pPr>
            <a:endParaRPr lang="en-GB"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2157946" y="4316615"/>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402992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rqs presentation with twitter only 2014">
  <a:themeElements>
    <a:clrScheme name="Ali">
      <a:dk1>
        <a:sysClr val="windowText" lastClr="000000"/>
      </a:dk1>
      <a:lt1>
        <a:sysClr val="window" lastClr="FFFFFF"/>
      </a:lt1>
      <a:dk2>
        <a:srgbClr val="4E5B6F"/>
      </a:dk2>
      <a:lt2>
        <a:srgbClr val="D6ECFF"/>
      </a:lt2>
      <a:accent1>
        <a:srgbClr val="7FD13B"/>
      </a:accent1>
      <a:accent2>
        <a:srgbClr val="EA157A"/>
      </a:accent2>
      <a:accent3>
        <a:srgbClr val="FFFF00"/>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sparqs presentation with twitter only 2014</Template>
  <TotalTime>1753</TotalTime>
  <Words>2489</Words>
  <Application>Microsoft Office PowerPoint</Application>
  <PresentationFormat>On-screen Show (4:3)</PresentationFormat>
  <Paragraphs>275</Paragraphs>
  <Slides>34</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Verdana</vt:lpstr>
      <vt:lpstr>Wingdings</vt:lpstr>
      <vt:lpstr>sparqs presentation with twitter only 2014</vt:lpstr>
      <vt:lpstr>8_Custom Design</vt:lpstr>
      <vt:lpstr>9_Custom Design</vt:lpstr>
      <vt:lpstr> </vt:lpstr>
      <vt:lpstr>Partnership in learning</vt:lpstr>
      <vt:lpstr>sparqs</vt:lpstr>
      <vt:lpstr>Feeding back about your experience of learning is important</vt:lpstr>
      <vt:lpstr>Your apprenticeship</vt:lpstr>
      <vt:lpstr>Learning and Teaching</vt:lpstr>
      <vt:lpstr>The Apprentice Learning Experience</vt:lpstr>
      <vt:lpstr>Curriculum</vt:lpstr>
      <vt:lpstr>Learning Resources</vt:lpstr>
      <vt:lpstr>Learning and Teaching Process</vt:lpstr>
      <vt:lpstr>Assessment and Feedback</vt:lpstr>
      <vt:lpstr>Progression and Achievement</vt:lpstr>
      <vt:lpstr>Guidance and Support</vt:lpstr>
      <vt:lpstr>Quality Enhancement and Assurance</vt:lpstr>
      <vt:lpstr>Exercise 4 – using the ALE </vt:lpstr>
      <vt:lpstr>The Cycle</vt:lpstr>
      <vt:lpstr>It’s important to give the right kind of feedback! The A,B,C,D of Effective Feedback</vt:lpstr>
      <vt:lpstr>A is for Accuracy</vt:lpstr>
      <vt:lpstr>B is for Balanced</vt:lpstr>
      <vt:lpstr>C is for Constructive</vt:lpstr>
      <vt:lpstr>D is for Depersonalised</vt:lpstr>
      <vt:lpstr>Developing solutions</vt:lpstr>
      <vt:lpstr> Making change happen</vt:lpstr>
      <vt:lpstr>Apprentice Reps</vt:lpstr>
      <vt:lpstr>Purpose of a rep </vt:lpstr>
      <vt:lpstr>Benefits of being a rep</vt:lpstr>
      <vt:lpstr>Rep tasks</vt:lpstr>
      <vt:lpstr>Rep skills</vt:lpstr>
      <vt:lpstr>One of the main ways colleges ask learners to feed back about their learning experience is by attending meetings </vt:lpstr>
      <vt:lpstr>Before a meeting</vt:lpstr>
      <vt:lpstr>During a meeting</vt:lpstr>
      <vt:lpstr>After a meeting</vt:lpstr>
      <vt:lpstr>Support available to you</vt:lpstr>
      <vt:lpstr>Interested in becoming an Apprentice Rep? </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Associate Trainer Induction Day</dc:title>
  <dc:creator>NUS ORG</dc:creator>
  <cp:lastModifiedBy>Ali McDade</cp:lastModifiedBy>
  <cp:revision>122</cp:revision>
  <cp:lastPrinted>2016-09-26T12:13:53Z</cp:lastPrinted>
  <dcterms:created xsi:type="dcterms:W3CDTF">2014-05-15T13:22:36Z</dcterms:created>
  <dcterms:modified xsi:type="dcterms:W3CDTF">2016-10-14T12:34:32Z</dcterms:modified>
</cp:coreProperties>
</file>